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3" r:id="rId5"/>
    <p:sldId id="259" r:id="rId6"/>
    <p:sldId id="271" r:id="rId7"/>
    <p:sldId id="260" r:id="rId8"/>
    <p:sldId id="261" r:id="rId9"/>
    <p:sldId id="262" r:id="rId10"/>
    <p:sldId id="274" r:id="rId11"/>
    <p:sldId id="275" r:id="rId12"/>
    <p:sldId id="276" r:id="rId13"/>
    <p:sldId id="263" r:id="rId14"/>
    <p:sldId id="272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2B7FE1-1C3B-4516-A486-0335EDC0665F}" type="datetimeFigureOut">
              <a:rPr lang="en-US" smtClean="0"/>
              <a:t>1/28/2024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04BB44-F53F-4F7D-9BA9-179C310CDC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ТРОМБОЦИТОПЕНИЈА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urpu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33400"/>
            <a:ext cx="355815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sb00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667000" y="3200400"/>
            <a:ext cx="3717287" cy="240506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trombociti or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411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sb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3733800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ral_petechi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838200"/>
            <a:ext cx="3663400" cy="2135482"/>
          </a:xfrm>
        </p:spPr>
      </p:pic>
      <p:pic>
        <p:nvPicPr>
          <p:cNvPr id="5" name="Picture 4" descr="downl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743200"/>
            <a:ext cx="3733800" cy="30169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Дијагноза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dirty="0" smtClean="0"/>
              <a:t>Дијагноза се поставља на основу :</a:t>
            </a:r>
          </a:p>
          <a:p>
            <a:r>
              <a:rPr lang="sr-Cyrl-RS" dirty="0" smtClean="0"/>
              <a:t>Анамнезе</a:t>
            </a:r>
          </a:p>
          <a:p>
            <a:r>
              <a:rPr lang="sr-Cyrl-RS" dirty="0" smtClean="0"/>
              <a:t>Лабораторијских тестова</a:t>
            </a:r>
          </a:p>
          <a:p>
            <a:r>
              <a:rPr lang="sr-Cyrl-RS" dirty="0" smtClean="0"/>
              <a:t>Клиничког прегледа</a:t>
            </a:r>
          </a:p>
          <a:p>
            <a:r>
              <a:rPr lang="sr-Cyrl-RS" dirty="0" smtClean="0"/>
              <a:t>Откривање обилног крварења приликом хируршке интервенције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dirty="0" smtClean="0"/>
              <a:t>Анамнеза :</a:t>
            </a:r>
          </a:p>
          <a:p>
            <a:pPr>
              <a:buNone/>
            </a:pPr>
            <a:endParaRPr lang="sr-Cyrl-R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Поремећаји коагулације у породици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Latn-CS" dirty="0" smtClean="0"/>
              <a:t>O</a:t>
            </a:r>
            <a:r>
              <a:rPr lang="sr-Cyrl-RS" dirty="0" smtClean="0"/>
              <a:t>билна крварења приликом стоматолошких интервенција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Посекотине праћене обилним крварењем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Примена лекова </a:t>
            </a:r>
            <a:r>
              <a:rPr lang="sr-Latn-CS" dirty="0" smtClean="0"/>
              <a:t> – a</a:t>
            </a:r>
            <a:r>
              <a:rPr lang="sr-Cyrl-RS" dirty="0" smtClean="0"/>
              <a:t>спирина</a:t>
            </a:r>
            <a:r>
              <a:rPr lang="sr-Latn-CS" dirty="0" smtClean="0"/>
              <a:t>, NSAI i </a:t>
            </a:r>
            <a:r>
              <a:rPr lang="sr-Cyrl-RS" dirty="0" smtClean="0"/>
              <a:t>антикоагуланата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Присутна обољења</a:t>
            </a:r>
            <a:r>
              <a:rPr lang="sr-Latn-CS" dirty="0" smtClean="0"/>
              <a:t> koja </a:t>
            </a:r>
            <a:r>
              <a:rPr lang="sr-Cyrl-RS" dirty="0" smtClean="0"/>
              <a:t>могу</a:t>
            </a:r>
            <a:r>
              <a:rPr lang="sr-Latn-CS" dirty="0" smtClean="0"/>
              <a:t> </a:t>
            </a:r>
            <a:r>
              <a:rPr lang="sr-Cyrl-RS" dirty="0" smtClean="0"/>
              <a:t>бити</a:t>
            </a:r>
            <a:r>
              <a:rPr lang="sr-Latn-CS" dirty="0" smtClean="0"/>
              <a:t> </a:t>
            </a:r>
            <a:r>
              <a:rPr lang="sr-Cyrl-RS" dirty="0" smtClean="0"/>
              <a:t>праћена</a:t>
            </a:r>
            <a:r>
              <a:rPr lang="sr-Latn-CS" dirty="0" smtClean="0"/>
              <a:t> </a:t>
            </a:r>
            <a:r>
              <a:rPr lang="sr-Cyrl-RS" dirty="0" smtClean="0"/>
              <a:t>обилним</a:t>
            </a:r>
            <a:r>
              <a:rPr lang="sr-Latn-CS" dirty="0" smtClean="0"/>
              <a:t> </a:t>
            </a:r>
            <a:r>
              <a:rPr lang="sr-Cyrl-RS" dirty="0" smtClean="0"/>
              <a:t>крварењима</a:t>
            </a:r>
            <a:r>
              <a:rPr lang="sr-Latn-CS" dirty="0" smtClean="0"/>
              <a:t> (</a:t>
            </a:r>
            <a:r>
              <a:rPr lang="sr-Cyrl-RS" dirty="0" smtClean="0"/>
              <a:t>болести крви</a:t>
            </a:r>
            <a:r>
              <a:rPr lang="sr-Latn-CS" dirty="0" smtClean="0"/>
              <a:t>, </a:t>
            </a:r>
            <a:r>
              <a:rPr lang="sr-Cyrl-RS" dirty="0" smtClean="0"/>
              <a:t>обољења јестре, бубрега и др.</a:t>
            </a:r>
            <a:r>
              <a:rPr lang="sr-Latn-CS" dirty="0" smtClean="0"/>
              <a:t>)</a:t>
            </a:r>
          </a:p>
          <a:p>
            <a:pPr>
              <a:lnSpc>
                <a:spcPct val="90000"/>
              </a:lnSpc>
            </a:pPr>
            <a:r>
              <a:rPr lang="sr-Cyrl-RS" dirty="0" smtClean="0"/>
              <a:t>Спонтана крварења из носа, уха и гингиве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Настајање модрица</a:t>
            </a:r>
            <a:endParaRPr lang="sr-Latn-CS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endParaRPr lang="sr-Cyrl-R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Лечење оболелих спроводи се уклањањем узрока болести, уз трансфузију крви. Врло корисна је примена витамина Ц, који смањује пропустљивост капилара. </a:t>
            </a:r>
            <a:endParaRPr lang="en-US" dirty="0"/>
          </a:p>
          <a:p>
            <a:r>
              <a:rPr lang="sr-Cyrl-CS" dirty="0"/>
              <a:t>Локална стоматолошка терапија се састоји од збрињавања оболелог пародонцијума и успостављање повољних хигијнских услова.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lnSpcReduction="10000"/>
          </a:bodyPr>
          <a:lstStyle/>
          <a:p>
            <a:r>
              <a:rPr lang="sr-Cyrl-CS" dirty="0"/>
              <a:t>Код оболелих од пурпуре, наручито у акутној фази болести, треба избегавати вађење зуба и све крваве интервенције. У овој фази болести контраиндиковани су чак и захвати на пародонцијуму, као што је киретажа пародонталних џепова, као и уклањање зубног каменца и сл. Ако је вађење зуба ипак неопходно, то треба учинити у време ремисије болести, уз трансфузију крви. </a:t>
            </a:r>
            <a:endParaRPr lang="en-US" dirty="0"/>
          </a:p>
          <a:p>
            <a:r>
              <a:rPr lang="sr-Cyrl-CS" dirty="0"/>
              <a:t>Све интервенције се могу спроводити само уз сагласност и консултацију са хематологом.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Компликације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Најчешћа орална компликација код ових пацијената је продужено крварење у току стоматолошких интервенција </a:t>
            </a:r>
          </a:p>
          <a:p>
            <a:pPr>
              <a:buNone/>
            </a:pPr>
            <a:endParaRPr lang="sr-Cyrl-RS" dirty="0"/>
          </a:p>
          <a:p>
            <a:pPr>
              <a:buNone/>
            </a:pPr>
            <a:r>
              <a:rPr lang="sr-Cyrl-RS" dirty="0" smtClean="0"/>
              <a:t>     Оралне компликације :</a:t>
            </a:r>
          </a:p>
          <a:p>
            <a:r>
              <a:rPr lang="sr-Cyrl-RS" dirty="0" smtClean="0"/>
              <a:t>спонтано и продужено крварење</a:t>
            </a:r>
          </a:p>
          <a:p>
            <a:r>
              <a:rPr lang="sr-Cyrl-RS" dirty="0" smtClean="0"/>
              <a:t>Петехијално крварење</a:t>
            </a:r>
          </a:p>
          <a:p>
            <a:r>
              <a:rPr lang="sr-Cyrl-RS" dirty="0" smtClean="0"/>
              <a:t>Жарење и пецкање</a:t>
            </a:r>
          </a:p>
          <a:p>
            <a:r>
              <a:rPr lang="sr-Cyrl-RS" dirty="0" smtClean="0"/>
              <a:t>хематоми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 smtClean="0"/>
              <a:t>Превенција компликација  :</a:t>
            </a:r>
          </a:p>
          <a:p>
            <a:pPr>
              <a:lnSpc>
                <a:spcPct val="90000"/>
              </a:lnSpc>
            </a:pPr>
            <a:r>
              <a:rPr lang="sr-Cyrl-RS" dirty="0" smtClean="0"/>
              <a:t>Идентификација пацијента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Latn-CS" dirty="0" smtClean="0"/>
              <a:t>Ko</a:t>
            </a:r>
            <a:r>
              <a:rPr lang="sr-Cyrl-RS" dirty="0" smtClean="0"/>
              <a:t>нсултација са хематологом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Latn-CS" dirty="0" smtClean="0"/>
              <a:t>Te</a:t>
            </a:r>
            <a:r>
              <a:rPr lang="sr-Cyrl-RS" dirty="0" smtClean="0"/>
              <a:t>рапија основне болести пре стоматолошке интервенције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Локална контрола крварења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Антибиотици</a:t>
            </a:r>
            <a:r>
              <a:rPr lang="sr-Latn-CS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sr-Cyrl-RS" dirty="0" smtClean="0"/>
              <a:t>Контрола дозе кортикостероида</a:t>
            </a: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sr-Cyrl-RS" dirty="0" smtClean="0"/>
              <a:t>Избегавање аспирина</a:t>
            </a:r>
            <a:endParaRPr lang="sr-Latn-C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Стоматолошку интервенцију можемо безбедно радити само након правилно постављене дијагнозе и терпије, као и уз одобрење хематолога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Тромбоцитопеније представљају стања са смањеним бројем тромбоцита</a:t>
            </a:r>
            <a:endParaRPr lang="en-US" dirty="0" smtClean="0"/>
          </a:p>
          <a:p>
            <a:pPr>
              <a:buNone/>
            </a:pPr>
            <a:r>
              <a:rPr lang="sr-Cyrl-RS" dirty="0" smtClean="0"/>
              <a:t> </a:t>
            </a:r>
          </a:p>
          <a:p>
            <a:r>
              <a:rPr lang="sr-Cyrl-RS" dirty="0" smtClean="0"/>
              <a:t>Спадају у најчешће узроке хеморагијског синдрома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ПЛТ</a:t>
            </a:r>
            <a:endParaRPr lang="sr-Cyrl-RS" dirty="0"/>
          </a:p>
          <a:p>
            <a:pPr>
              <a:buFont typeface="Wingdings 2" pitchFamily="18" charset="2"/>
              <a:buNone/>
            </a:pPr>
            <a:r>
              <a:rPr lang="sr-Latn-CS" dirty="0" smtClean="0">
                <a:latin typeface="Calibri" pitchFamily="34" charset="0"/>
              </a:rPr>
              <a:t>&lt;100 000</a:t>
            </a:r>
            <a:r>
              <a:rPr lang="en-US" dirty="0" smtClean="0">
                <a:latin typeface="Calibri" pitchFamily="34" charset="0"/>
              </a:rPr>
              <a:t>/mm</a:t>
            </a:r>
            <a:r>
              <a:rPr lang="en-US" baseline="30000" dirty="0" smtClean="0">
                <a:latin typeface="Calibri" pitchFamily="34" charset="0"/>
              </a:rPr>
              <a:t>3</a:t>
            </a:r>
            <a:r>
              <a:rPr lang="en-US" dirty="0" smtClean="0">
                <a:latin typeface="Calibri" pitchFamily="34" charset="0"/>
              </a:rPr>
              <a:t>         </a:t>
            </a:r>
            <a:r>
              <a:rPr lang="sr-Cyrl-RS" dirty="0" smtClean="0">
                <a:latin typeface="Calibri" pitchFamily="34" charset="0"/>
              </a:rPr>
              <a:t>тромбоцитопенија</a:t>
            </a:r>
            <a:endParaRPr lang="en-US" dirty="0" smtClean="0">
              <a:latin typeface="Calibri" pitchFamily="34" charset="0"/>
            </a:endParaRPr>
          </a:p>
          <a:p>
            <a:pPr>
              <a:buFont typeface="Wingdings 2" pitchFamily="18" charset="2"/>
              <a:buNone/>
            </a:pPr>
            <a:r>
              <a:rPr lang="sr-Latn-CS" dirty="0" smtClean="0"/>
              <a:t>&lt;</a:t>
            </a:r>
            <a:r>
              <a:rPr lang="en-US" dirty="0" smtClean="0"/>
              <a:t>5</a:t>
            </a:r>
            <a:r>
              <a:rPr lang="sr-Latn-CS" dirty="0" smtClean="0"/>
              <a:t>0 000</a:t>
            </a:r>
            <a:r>
              <a:rPr lang="en-US" dirty="0" smtClean="0"/>
              <a:t>/mm</a:t>
            </a:r>
            <a:r>
              <a:rPr lang="en-US" baseline="30000" dirty="0" smtClean="0"/>
              <a:t>3    </a:t>
            </a:r>
            <a:r>
              <a:rPr lang="sr-Cyrl-RS" dirty="0" smtClean="0"/>
              <a:t>спонтано крварење</a:t>
            </a:r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Ургентна стоматолошка терапија је </a:t>
            </a:r>
            <a:r>
              <a:rPr lang="sr-Cyrl-RS" dirty="0" smtClean="0">
                <a:solidFill>
                  <a:srgbClr val="C00000"/>
                </a:solidFill>
              </a:rPr>
              <a:t>конзервативна</a:t>
            </a:r>
            <a:r>
              <a:rPr lang="sr-Cyrl-RS" dirty="0" smtClean="0"/>
              <a:t> :</a:t>
            </a:r>
          </a:p>
          <a:p>
            <a:r>
              <a:rPr lang="sr-Cyrl-RS" dirty="0" smtClean="0"/>
              <a:t>Локалне мере хемостазе</a:t>
            </a:r>
          </a:p>
          <a:p>
            <a:r>
              <a:rPr lang="sr-Cyrl-RS" dirty="0" smtClean="0"/>
              <a:t>Антибиотици</a:t>
            </a:r>
          </a:p>
          <a:p>
            <a:r>
              <a:rPr lang="sr-Cyrl-RS" dirty="0" smtClean="0"/>
              <a:t>Избегавати аспирин и нестероидне антиинфламаторне лекове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867400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Могу бити 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Примарне ( имунолошка и циклична)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Секундарне ( прате одређена обољења – болести хематопоезних органа, слезине, инфективна обољења)</a:t>
            </a:r>
            <a:endParaRPr lang="en-US" dirty="0" smtClean="0"/>
          </a:p>
          <a:p>
            <a:pPr marL="514350" indent="-514350">
              <a:buNone/>
            </a:pPr>
            <a:endParaRPr lang="sr-Cyrl-RS" dirty="0" smtClean="0"/>
          </a:p>
          <a:p>
            <a:pPr marL="514350" indent="-514350">
              <a:buNone/>
            </a:pPr>
            <a:r>
              <a:rPr lang="sr-Cyrl-RS" dirty="0" smtClean="0"/>
              <a:t>Могу бити и :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Наследне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/>
              <a:t> </a:t>
            </a:r>
            <a:r>
              <a:rPr lang="sr-Cyrl-RS" dirty="0" smtClean="0"/>
              <a:t>Стечене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sr-Cyrl-RS" dirty="0" smtClean="0"/>
              <a:t>Лекови који доводе до поремећаја функције или броја тромбоцита</a:t>
            </a:r>
          </a:p>
          <a:p>
            <a:pPr>
              <a:lnSpc>
                <a:spcPct val="150000"/>
              </a:lnSpc>
            </a:pPr>
            <a:r>
              <a:rPr lang="sr-Cyrl-RS" dirty="0"/>
              <a:t> </a:t>
            </a:r>
            <a:r>
              <a:rPr lang="sr-Latn-CS" dirty="0" smtClean="0"/>
              <a:t>Aspirin</a:t>
            </a:r>
          </a:p>
          <a:p>
            <a:pPr>
              <a:lnSpc>
                <a:spcPct val="150000"/>
              </a:lnSpc>
            </a:pPr>
            <a:r>
              <a:rPr lang="sr-Latn-CS" dirty="0" smtClean="0"/>
              <a:t>Clopidogrel</a:t>
            </a:r>
          </a:p>
          <a:p>
            <a:pPr>
              <a:lnSpc>
                <a:spcPct val="150000"/>
              </a:lnSpc>
            </a:pPr>
            <a:r>
              <a:rPr lang="sr-Latn-CS" dirty="0" smtClean="0"/>
              <a:t>Chloramphenicol</a:t>
            </a:r>
          </a:p>
          <a:p>
            <a:pPr>
              <a:lnSpc>
                <a:spcPct val="150000"/>
              </a:lnSpc>
            </a:pPr>
            <a:r>
              <a:rPr lang="sr-Latn-CS" dirty="0" smtClean="0"/>
              <a:t>NSAID - Phenylbutazone i Indomethacin</a:t>
            </a:r>
          </a:p>
          <a:p>
            <a:pPr>
              <a:lnSpc>
                <a:spcPct val="150000"/>
              </a:lnSpc>
            </a:pPr>
            <a:r>
              <a:rPr lang="sr-Cyrl-RS" dirty="0" smtClean="0"/>
              <a:t>Диуретик</a:t>
            </a:r>
            <a:r>
              <a:rPr lang="sr-Latn-CS" dirty="0" smtClean="0"/>
              <a:t> – Thiazide</a:t>
            </a:r>
          </a:p>
          <a:p>
            <a:pPr>
              <a:lnSpc>
                <a:spcPct val="150000"/>
              </a:lnSpc>
            </a:pPr>
            <a:r>
              <a:rPr lang="sr-Cyrl-RS" dirty="0" smtClean="0"/>
              <a:t>Антималарици</a:t>
            </a:r>
            <a:r>
              <a:rPr lang="sr-Latn-CS" dirty="0" smtClean="0"/>
              <a:t> - Quinine i quinidine</a:t>
            </a:r>
          </a:p>
          <a:p>
            <a:pPr>
              <a:lnSpc>
                <a:spcPct val="150000"/>
              </a:lnSpc>
            </a:pPr>
            <a:r>
              <a:rPr lang="sr-Cyrl-RS" dirty="0" smtClean="0"/>
              <a:t>Цитотоксични лекови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Без обзира на етиологију клиничка слика се испољава спонтаним крварењима у кожи и слузницама које се назива пурпура</a:t>
            </a:r>
          </a:p>
          <a:p>
            <a:r>
              <a:rPr lang="sr-Cyrl-RS" dirty="0" smtClean="0"/>
              <a:t>Промене могу бити у виду ситних тачкастих крварења – петехија, које се могу међусобно слити и дати екхимозе</a:t>
            </a:r>
          </a:p>
          <a:p>
            <a:r>
              <a:rPr lang="sr-Cyrl-RS" dirty="0" smtClean="0"/>
              <a:t>Боја и петехија и екхиломоза зависи од старости крварења и стварања билирубина из хемоглобина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609600"/>
            <a:ext cx="3413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3200" dirty="0" smtClean="0"/>
              <a:t>КЛИНИЧКА СЛИКА</a:t>
            </a:r>
            <a:endParaRPr lang="en-US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Кожне манифестације</a:t>
            </a:r>
            <a:endParaRPr lang="en-US" dirty="0"/>
          </a:p>
        </p:txBody>
      </p:sp>
      <p:pic>
        <p:nvPicPr>
          <p:cNvPr id="4" name="Content Placeholder 3" descr="ITP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19200"/>
            <a:ext cx="3476625" cy="3189564"/>
          </a:xfrm>
        </p:spPr>
      </p:pic>
      <p:pic>
        <p:nvPicPr>
          <p:cNvPr id="5" name="Picture 4" descr="M6_-_Henoch-Schonlein_purpura.max-600x6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1219200"/>
            <a:ext cx="4343400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Оралне манифестације</a:t>
            </a:r>
            <a:endParaRPr lang="en-US" dirty="0"/>
          </a:p>
        </p:txBody>
      </p:sp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287" t="10808" r="19328" b="20018"/>
          <a:stretch>
            <a:fillRect/>
          </a:stretch>
        </p:blipFill>
        <p:spPr>
          <a:xfrm>
            <a:off x="838200" y="1295400"/>
            <a:ext cx="3064669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ownload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524000"/>
            <a:ext cx="3352800" cy="28182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674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sr-Cyrl-RS" dirty="0" smtClean="0"/>
              <a:t>Један од најчешћих симптома поремећаја коагулације је</a:t>
            </a:r>
            <a:r>
              <a:rPr lang="en-US" dirty="0" smtClean="0"/>
              <a:t> </a:t>
            </a:r>
            <a:r>
              <a:rPr lang="sr-Cyrl-RS" dirty="0" smtClean="0"/>
              <a:t>обилно и профузно крварење гингиве спонтано, на најмању повреду или приликом прања зуба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1-s2.0-S0975962X12000305-gr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2743200"/>
            <a:ext cx="3909523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Остали орални симптоми су:</a:t>
            </a:r>
          </a:p>
          <a:p>
            <a:r>
              <a:rPr lang="sr-Cyrl-RS" dirty="0" smtClean="0"/>
              <a:t>Жутица</a:t>
            </a:r>
          </a:p>
          <a:p>
            <a:r>
              <a:rPr lang="sr-Cyrl-RS" dirty="0" smtClean="0"/>
              <a:t>Бледило</a:t>
            </a:r>
          </a:p>
          <a:p>
            <a:r>
              <a:rPr lang="sr-Cyrl-RS" dirty="0" smtClean="0"/>
              <a:t>Петехије и екхимозе</a:t>
            </a:r>
          </a:p>
          <a:p>
            <a:r>
              <a:rPr lang="sr-Cyrl-RS" dirty="0" smtClean="0"/>
              <a:t>Улцерације</a:t>
            </a:r>
          </a:p>
          <a:p>
            <a:r>
              <a:rPr lang="sr-Cyrl-RS" dirty="0" smtClean="0"/>
              <a:t>Пурпура и хиперплазија гингиве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460</Words>
  <Application>Microsoft Office PowerPoint</Application>
  <PresentationFormat>On-screen Show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Aspect</vt:lpstr>
      <vt:lpstr>ТРОМБОЦИТОПЕНИЈА</vt:lpstr>
      <vt:lpstr>Slide 2</vt:lpstr>
      <vt:lpstr>Slide 3</vt:lpstr>
      <vt:lpstr>Slide 4</vt:lpstr>
      <vt:lpstr>Slide 5</vt:lpstr>
      <vt:lpstr>Кожне манифестације</vt:lpstr>
      <vt:lpstr>Оралне манифестације</vt:lpstr>
      <vt:lpstr>Slide 8</vt:lpstr>
      <vt:lpstr>Slide 9</vt:lpstr>
      <vt:lpstr>Slide 10</vt:lpstr>
      <vt:lpstr>Slide 11</vt:lpstr>
      <vt:lpstr>Slide 12</vt:lpstr>
      <vt:lpstr>Дијагноза</vt:lpstr>
      <vt:lpstr>Slide 14</vt:lpstr>
      <vt:lpstr>Лечење</vt:lpstr>
      <vt:lpstr>Slide 16</vt:lpstr>
      <vt:lpstr>Компликације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ТРОМБОЦИТОПЕНИЈА</dc:title>
  <dc:creator>Iva</dc:creator>
  <cp:lastModifiedBy>Iva</cp:lastModifiedBy>
  <cp:revision>12</cp:revision>
  <dcterms:created xsi:type="dcterms:W3CDTF">2024-01-28T21:22:58Z</dcterms:created>
  <dcterms:modified xsi:type="dcterms:W3CDTF">2024-01-28T23:21:11Z</dcterms:modified>
</cp:coreProperties>
</file>