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8" r:id="rId2"/>
    <p:sldId id="311" r:id="rId3"/>
    <p:sldId id="378" r:id="rId4"/>
    <p:sldId id="314" r:id="rId5"/>
    <p:sldId id="379" r:id="rId6"/>
    <p:sldId id="380" r:id="rId7"/>
    <p:sldId id="381" r:id="rId8"/>
    <p:sldId id="382" r:id="rId9"/>
    <p:sldId id="387" r:id="rId10"/>
    <p:sldId id="383" r:id="rId11"/>
    <p:sldId id="384" r:id="rId12"/>
    <p:sldId id="385" r:id="rId13"/>
    <p:sldId id="388" r:id="rId14"/>
    <p:sldId id="389" r:id="rId15"/>
    <p:sldId id="393" r:id="rId16"/>
    <p:sldId id="392" r:id="rId17"/>
    <p:sldId id="394" r:id="rId18"/>
    <p:sldId id="391" r:id="rId19"/>
    <p:sldId id="395" r:id="rId20"/>
    <p:sldId id="397" r:id="rId21"/>
    <p:sldId id="396" r:id="rId22"/>
    <p:sldId id="398" r:id="rId23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Umereni stil 2 – Naglašav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Umereni stil 1 – Naglašavanj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Umereni stil 2 – Naglašav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Umereni stil 2 – Naglašav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85084" autoAdjust="0"/>
  </p:normalViewPr>
  <p:slideViewPr>
    <p:cSldViewPr>
      <p:cViewPr varScale="1">
        <p:scale>
          <a:sx n="50" d="100"/>
          <a:sy n="50" d="100"/>
        </p:scale>
        <p:origin x="1836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209920F-F196-435B-BCE3-246357855F07}" type="datetimeFigureOut">
              <a:rPr lang="en-US"/>
              <a:pPr>
                <a:defRPr/>
              </a:pPr>
              <a:t>1/28/2024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13971B7-2F92-4361-9156-ACCA6ED3E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72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>
                <a:latin typeface="Arial" charset="0"/>
              </a:rPr>
              <a:t>Zameni ovu tabelu drugom koju sam ti dala</a:t>
            </a: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93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/>
              <a:t>Click to edit Master text styles</a:t>
            </a:r>
          </a:p>
          <a:p>
            <a:pPr lvl="1"/>
            <a:r>
              <a:rPr lang="sr-Latn-CS"/>
              <a:t>Second level</a:t>
            </a:r>
          </a:p>
          <a:p>
            <a:pPr lvl="2"/>
            <a:r>
              <a:rPr lang="sr-Latn-CS"/>
              <a:t>Third level</a:t>
            </a:r>
          </a:p>
          <a:p>
            <a:pPr lvl="3"/>
            <a:r>
              <a:rPr lang="sr-Latn-CS"/>
              <a:t>Fourth level</a:t>
            </a:r>
          </a:p>
          <a:p>
            <a:pPr lvl="4"/>
            <a:r>
              <a:rPr lang="sr-Latn-CS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48101"/>
            <a:ext cx="8229600" cy="647700"/>
          </a:xfrm>
        </p:spPr>
        <p:txBody>
          <a:bodyPr/>
          <a:lstStyle/>
          <a:p>
            <a:pPr eaLnBrk="1" hangingPunct="1"/>
            <a:br>
              <a:rPr lang="en-US" sz="3200" dirty="0"/>
            </a:br>
            <a:br>
              <a:rPr lang="en-US" sz="3200" dirty="0"/>
            </a:br>
            <a:r>
              <a:rPr lang="sr-Cyrl-RS" sz="2000" dirty="0" err="1"/>
              <a:t>Интерпрофесионално</a:t>
            </a:r>
            <a:r>
              <a:rPr lang="sr-Cyrl-RS" sz="2000" dirty="0"/>
              <a:t> образовање</a:t>
            </a:r>
            <a:br>
              <a:rPr lang="sr-Cyrl-RS" sz="2000" dirty="0"/>
            </a:br>
            <a:r>
              <a:rPr lang="en-US" sz="2000" dirty="0" err="1"/>
              <a:t>Наставна</a:t>
            </a:r>
            <a:r>
              <a:rPr lang="en-US" sz="2000" dirty="0"/>
              <a:t> </a:t>
            </a:r>
            <a:r>
              <a:rPr lang="en-US" sz="2000" dirty="0" err="1"/>
              <a:t>јединица</a:t>
            </a:r>
            <a:r>
              <a:rPr lang="en-US" sz="2000" dirty="0"/>
              <a:t> 2</a:t>
            </a:r>
            <a:br>
              <a:rPr lang="en-US" sz="2000" dirty="0"/>
            </a:br>
            <a:br>
              <a:rPr lang="en-US" sz="3200" dirty="0"/>
            </a:br>
            <a:br>
              <a:rPr lang="sr-Latn-RS" sz="3200" dirty="0"/>
            </a:br>
            <a:endParaRPr lang="en-US" sz="6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81128"/>
            <a:ext cx="8229600" cy="1656184"/>
          </a:xfrm>
        </p:spPr>
        <p:txBody>
          <a:bodyPr/>
          <a:lstStyle/>
          <a:p>
            <a:pPr algn="ctr" eaLnBrk="1" hangingPunct="1"/>
            <a:endParaRPr lang="en-US" dirty="0"/>
          </a:p>
          <a:p>
            <a:pPr marL="0" indent="0" algn="ctr" eaLnBrk="1" hangingPunct="1">
              <a:buNone/>
            </a:pPr>
            <a:r>
              <a:rPr lang="sr-Cyrl-RS" dirty="0" err="1"/>
              <a:t>Доц</a:t>
            </a:r>
            <a:r>
              <a:rPr lang="sr-Cyrl-RS" dirty="0"/>
              <a:t> </a:t>
            </a:r>
            <a:r>
              <a:rPr lang="en-US" dirty="0" err="1"/>
              <a:t>Др</a:t>
            </a:r>
            <a:r>
              <a:rPr lang="en-US" dirty="0"/>
              <a:t> </a:t>
            </a:r>
            <a:r>
              <a:rPr lang="sr-Cyrl-RS" dirty="0"/>
              <a:t>Данијела Јовановић</a:t>
            </a:r>
            <a:endParaRPr lang="en-US" dirty="0"/>
          </a:p>
        </p:txBody>
      </p:sp>
      <p:sp>
        <p:nvSpPr>
          <p:cNvPr id="3" name="Okvir za tekst 2"/>
          <p:cNvSpPr txBox="1"/>
          <p:nvPr/>
        </p:nvSpPr>
        <p:spPr>
          <a:xfrm>
            <a:off x="829738" y="2636912"/>
            <a:ext cx="8316059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800" dirty="0"/>
              <a:t>Тромбоцитопеније. Узроци. Лечење. </a:t>
            </a:r>
          </a:p>
          <a:p>
            <a:r>
              <a:rPr lang="sr-Cyrl-RS" sz="2800" dirty="0"/>
              <a:t>Оралне и системске манифестације. </a:t>
            </a:r>
          </a:p>
          <a:p>
            <a:r>
              <a:rPr lang="sr-Cyrl-RS" sz="2800" dirty="0"/>
              <a:t>Компликације при стоматолошким процедурама</a:t>
            </a:r>
            <a:r>
              <a:rPr lang="sr-Cyrl-RS" dirty="0"/>
              <a:t>.</a:t>
            </a:r>
            <a:endParaRPr lang="sr-Latn-RS" dirty="0"/>
          </a:p>
          <a:p>
            <a:endParaRPr lang="sr-Latn-R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2"/>
    </mc:Choice>
    <mc:Fallback xmlns="">
      <p:transition spd="slow" advTm="539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Поремећена </a:t>
            </a:r>
            <a:r>
              <a:rPr lang="sr-Cyrl-RS" dirty="0" err="1"/>
              <a:t>тромбоцитна</a:t>
            </a:r>
            <a:r>
              <a:rPr lang="sr-Cyrl-RS" dirty="0"/>
              <a:t> расподела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Задржавање </a:t>
            </a:r>
            <a:r>
              <a:rPr lang="sr-Cyrl-RS" dirty="0" err="1"/>
              <a:t>тромбоцита</a:t>
            </a:r>
            <a:r>
              <a:rPr lang="sr-Cyrl-RS" dirty="0"/>
              <a:t> у </a:t>
            </a:r>
            <a:r>
              <a:rPr lang="sr-Cyrl-RS" dirty="0" err="1"/>
              <a:t>слезили</a:t>
            </a:r>
            <a:r>
              <a:rPr lang="sr-Cyrl-RS" dirty="0"/>
              <a:t> и/или јетри</a:t>
            </a:r>
          </a:p>
          <a:p>
            <a:r>
              <a:rPr lang="sr-Cyrl-RS" dirty="0"/>
              <a:t>Етиолошки све болести које доводе до увећања јетре и слезине</a:t>
            </a:r>
          </a:p>
          <a:p>
            <a:r>
              <a:rPr lang="sr-Cyrl-RS" dirty="0" err="1"/>
              <a:t>Гестациона</a:t>
            </a:r>
            <a:r>
              <a:rPr lang="sr-Cyrl-RS" dirty="0"/>
              <a:t> </a:t>
            </a:r>
            <a:r>
              <a:rPr lang="sr-Cyrl-RS" dirty="0" err="1"/>
              <a:t>тромбоцитопенија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8321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C000"/>
                </a:solidFill>
              </a:rPr>
              <a:t>Клиничка слика</a:t>
            </a:r>
            <a:endParaRPr lang="sr-Latn-RS" dirty="0">
              <a:solidFill>
                <a:srgbClr val="FFC000"/>
              </a:solidFill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/>
              <a:t>Петехије</a:t>
            </a:r>
            <a:r>
              <a:rPr lang="sr-Cyrl-RS" dirty="0"/>
              <a:t> и пурпуре по кожи</a:t>
            </a:r>
          </a:p>
          <a:p>
            <a:r>
              <a:rPr lang="sr-Cyrl-RS" dirty="0"/>
              <a:t>Крварење из носа</a:t>
            </a:r>
          </a:p>
          <a:p>
            <a:r>
              <a:rPr lang="sr-Cyrl-RS" dirty="0"/>
              <a:t>Крварење у усној шупљини у виду </a:t>
            </a:r>
            <a:r>
              <a:rPr lang="sr-Cyrl-RS" dirty="0" err="1"/>
              <a:t>мехира</a:t>
            </a:r>
            <a:r>
              <a:rPr lang="sr-Cyrl-RS" dirty="0"/>
              <a:t> испуњених крвљу</a:t>
            </a:r>
          </a:p>
          <a:p>
            <a:r>
              <a:rPr lang="sr-Cyrl-RS" dirty="0"/>
              <a:t>Крварење из десни</a:t>
            </a:r>
          </a:p>
          <a:p>
            <a:r>
              <a:rPr lang="sr-Cyrl-RS" dirty="0"/>
              <a:t>Крварења у унутрашњим органима, крварења у око, крварења у ЦНС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91518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3 Potential for Bleeding | Pocket Dentistr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192688" cy="4513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0593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Dentistry Journal | Free Full-Text | Oral Healthcare and Idiopathic  Thrombocytopenic Purpura: Early Recognition, Dental Management and Case  Repor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624736" cy="5355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7501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 descr="Immune Thrombocytopenic Purpura Presenting as Unprovoked Gingival  Hemorrhage: a Case Repor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192688" cy="4710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8662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97767" y="923414"/>
            <a:ext cx="8229600" cy="1143000"/>
          </a:xfrm>
        </p:spPr>
        <p:txBody>
          <a:bodyPr/>
          <a:lstStyle/>
          <a:p>
            <a:r>
              <a:rPr lang="sr-Cyrl-RS" dirty="0"/>
              <a:t>Тежина </a:t>
            </a:r>
            <a:r>
              <a:rPr lang="sr-Cyrl-RS" dirty="0" err="1"/>
              <a:t>тромбоцитопеније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b="1" dirty="0"/>
          </a:p>
          <a:p>
            <a:r>
              <a:rPr lang="sr-Latn-RS" b="1" dirty="0"/>
              <a:t>100-150x10</a:t>
            </a:r>
            <a:r>
              <a:rPr lang="sr-Latn-RS" b="1" baseline="30000" dirty="0"/>
              <a:t>9</a:t>
            </a:r>
            <a:r>
              <a:rPr lang="sr-Latn-RS" b="1" dirty="0"/>
              <a:t>/l   - </a:t>
            </a:r>
            <a:r>
              <a:rPr lang="sr-Cyrl-RS" b="1" dirty="0">
                <a:solidFill>
                  <a:srgbClr val="92D050"/>
                </a:solidFill>
              </a:rPr>
              <a:t>блага </a:t>
            </a:r>
            <a:endParaRPr lang="sr-Latn-RS" b="1" dirty="0">
              <a:solidFill>
                <a:srgbClr val="92D050"/>
              </a:solidFill>
            </a:endParaRPr>
          </a:p>
          <a:p>
            <a:r>
              <a:rPr lang="sr-Latn-RS" dirty="0"/>
              <a:t>50-100x10</a:t>
            </a:r>
            <a:r>
              <a:rPr lang="sr-Latn-RS" baseline="30000" dirty="0"/>
              <a:t>9</a:t>
            </a:r>
            <a:r>
              <a:rPr lang="sr-Latn-RS" dirty="0"/>
              <a:t>/l</a:t>
            </a:r>
            <a:r>
              <a:rPr lang="sr-Cyrl-RS" dirty="0"/>
              <a:t>   - </a:t>
            </a:r>
            <a:r>
              <a:rPr lang="sr-Cyrl-RS" dirty="0">
                <a:solidFill>
                  <a:srgbClr val="FFFF00"/>
                </a:solidFill>
              </a:rPr>
              <a:t>умерена</a:t>
            </a:r>
            <a:endParaRPr lang="sr-Latn-RS" dirty="0">
              <a:solidFill>
                <a:srgbClr val="FFFF00"/>
              </a:solidFill>
            </a:endParaRPr>
          </a:p>
          <a:p>
            <a:r>
              <a:rPr lang="sr-Latn-RS" dirty="0"/>
              <a:t>20-50x10</a:t>
            </a:r>
            <a:r>
              <a:rPr lang="sr-Latn-RS" baseline="30000" dirty="0"/>
              <a:t>9</a:t>
            </a:r>
            <a:r>
              <a:rPr lang="sr-Latn-RS" dirty="0"/>
              <a:t>/l</a:t>
            </a:r>
            <a:r>
              <a:rPr lang="sr-Cyrl-RS" dirty="0"/>
              <a:t> - </a:t>
            </a:r>
            <a:r>
              <a:rPr lang="sr-Cyrl-RS" dirty="0">
                <a:solidFill>
                  <a:srgbClr val="FFC000"/>
                </a:solidFill>
              </a:rPr>
              <a:t>тешка</a:t>
            </a:r>
            <a:endParaRPr lang="sr-Latn-RS" dirty="0">
              <a:solidFill>
                <a:srgbClr val="FFC000"/>
              </a:solidFill>
            </a:endParaRPr>
          </a:p>
          <a:p>
            <a:r>
              <a:rPr lang="sr-Latn-RS" dirty="0"/>
              <a:t>10-20x10</a:t>
            </a:r>
            <a:r>
              <a:rPr lang="sr-Latn-RS" baseline="30000" dirty="0"/>
              <a:t>9</a:t>
            </a:r>
            <a:r>
              <a:rPr lang="sr-Latn-RS" dirty="0"/>
              <a:t>/l</a:t>
            </a:r>
            <a:r>
              <a:rPr lang="sr-Cyrl-RS" dirty="0"/>
              <a:t> – </a:t>
            </a:r>
            <a:r>
              <a:rPr lang="sr-Cyrl-RS" dirty="0">
                <a:solidFill>
                  <a:srgbClr val="FF0000"/>
                </a:solidFill>
              </a:rPr>
              <a:t>веома тешка</a:t>
            </a:r>
            <a:endParaRPr lang="sr-Latn-RS" dirty="0">
              <a:solidFill>
                <a:srgbClr val="FF0000"/>
              </a:solidFill>
            </a:endParaRPr>
          </a:p>
          <a:p>
            <a:r>
              <a:rPr lang="sr-Latn-RS" b="1" dirty="0"/>
              <a:t>&lt;10x10</a:t>
            </a:r>
            <a:r>
              <a:rPr lang="sr-Latn-RS" b="1" baseline="30000" dirty="0"/>
              <a:t>9</a:t>
            </a:r>
            <a:r>
              <a:rPr lang="sr-Latn-RS" b="1" dirty="0"/>
              <a:t>/l</a:t>
            </a:r>
            <a:r>
              <a:rPr lang="sr-Cyrl-RS" b="1" dirty="0"/>
              <a:t> </a:t>
            </a:r>
            <a:r>
              <a:rPr lang="sr-Cyrl-RS" dirty="0"/>
              <a:t>– </a:t>
            </a:r>
            <a:r>
              <a:rPr lang="sr-Cyrl-RS" dirty="0">
                <a:solidFill>
                  <a:srgbClr val="C00000"/>
                </a:solidFill>
              </a:rPr>
              <a:t>животно </a:t>
            </a:r>
            <a:r>
              <a:rPr lang="sr-Cyrl-RS" dirty="0" err="1">
                <a:solidFill>
                  <a:srgbClr val="C00000"/>
                </a:solidFill>
              </a:rPr>
              <a:t>угрожавајућа</a:t>
            </a:r>
            <a:endParaRPr lang="sr-Latn-RS" dirty="0">
              <a:solidFill>
                <a:srgbClr val="C00000"/>
              </a:solidFill>
            </a:endParaRPr>
          </a:p>
        </p:txBody>
      </p:sp>
      <p:sp>
        <p:nvSpPr>
          <p:cNvPr id="4" name="Okvir za tekst 3"/>
          <p:cNvSpPr txBox="1"/>
          <p:nvPr/>
        </p:nvSpPr>
        <p:spPr>
          <a:xfrm>
            <a:off x="3995936" y="3001108"/>
            <a:ext cx="2581861" cy="369332"/>
          </a:xfrm>
          <a:prstGeom prst="rect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/>
              <a:t>Лечење није потребно</a:t>
            </a:r>
            <a:endParaRPr lang="sr-Latn-RS" dirty="0"/>
          </a:p>
        </p:txBody>
      </p:sp>
      <p:sp>
        <p:nvSpPr>
          <p:cNvPr id="5" name="Okvir za tekst 4"/>
          <p:cNvSpPr txBox="1"/>
          <p:nvPr/>
        </p:nvSpPr>
        <p:spPr>
          <a:xfrm>
            <a:off x="3703370" y="3448834"/>
            <a:ext cx="536653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/>
              <a:t>Лечење је потребно само за случај припреме </a:t>
            </a:r>
          </a:p>
          <a:p>
            <a:r>
              <a:rPr lang="sr-Cyrl-RS" dirty="0"/>
              <a:t>пацијента за </a:t>
            </a:r>
            <a:r>
              <a:rPr lang="sr-Cyrl-RS" dirty="0" err="1"/>
              <a:t>хирушку</a:t>
            </a:r>
            <a:r>
              <a:rPr lang="sr-Cyrl-RS" dirty="0"/>
              <a:t> интервенцију већег обима</a:t>
            </a:r>
            <a:endParaRPr lang="sr-Latn-RS" dirty="0"/>
          </a:p>
        </p:txBody>
      </p:sp>
      <p:sp>
        <p:nvSpPr>
          <p:cNvPr id="6" name="Okvir za tekst 5"/>
          <p:cNvSpPr txBox="1"/>
          <p:nvPr/>
        </p:nvSpPr>
        <p:spPr>
          <a:xfrm>
            <a:off x="3347864" y="4156926"/>
            <a:ext cx="502477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/>
              <a:t>Лечење је потребно за случај припреме </a:t>
            </a:r>
          </a:p>
          <a:p>
            <a:r>
              <a:rPr lang="sr-Cyrl-RS" dirty="0"/>
              <a:t>пацијента за било коју </a:t>
            </a:r>
            <a:r>
              <a:rPr lang="sr-Cyrl-RS" dirty="0" err="1"/>
              <a:t>хирушку</a:t>
            </a:r>
            <a:r>
              <a:rPr lang="sr-Cyrl-RS" dirty="0"/>
              <a:t> интервенцију</a:t>
            </a:r>
            <a:endParaRPr lang="sr-Latn-RS" dirty="0"/>
          </a:p>
        </p:txBody>
      </p:sp>
      <p:sp>
        <p:nvSpPr>
          <p:cNvPr id="7" name="Okvir za tekst 6"/>
          <p:cNvSpPr txBox="1"/>
          <p:nvPr/>
        </p:nvSpPr>
        <p:spPr>
          <a:xfrm>
            <a:off x="3412772" y="4866290"/>
            <a:ext cx="2318455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/>
              <a:t>Лечење је обавезно</a:t>
            </a:r>
            <a:endParaRPr lang="sr-Latn-RS" dirty="0"/>
          </a:p>
        </p:txBody>
      </p:sp>
      <p:sp>
        <p:nvSpPr>
          <p:cNvPr id="8" name="Okvir za tekst 7"/>
          <p:cNvSpPr txBox="1"/>
          <p:nvPr/>
        </p:nvSpPr>
        <p:spPr>
          <a:xfrm>
            <a:off x="2989462" y="5329378"/>
            <a:ext cx="4812471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dirty="0"/>
              <a:t>Лечење је обавезно у болничким условима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77559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/>
          <a:lstStyle/>
          <a:p>
            <a:r>
              <a:rPr lang="sr-Cyrl-RS" dirty="0"/>
              <a:t>Лечење </a:t>
            </a:r>
            <a:r>
              <a:rPr lang="sr-Cyrl-RS" dirty="0" err="1"/>
              <a:t>тромбоцитопеније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sr-Cyrl-RS" sz="2800" dirty="0"/>
              <a:t>1. што јасније дефинисати узрок </a:t>
            </a:r>
            <a:r>
              <a:rPr lang="sr-Cyrl-RS" sz="2800" dirty="0" err="1"/>
              <a:t>тромбоцтопеније</a:t>
            </a:r>
            <a:endParaRPr lang="sr-Cyrl-RS" sz="2800" dirty="0"/>
          </a:p>
          <a:p>
            <a:pPr marL="0" indent="0">
              <a:buNone/>
            </a:pPr>
            <a:r>
              <a:rPr lang="sr-Cyrl-RS" sz="2800" dirty="0"/>
              <a:t>2. лечити узрок или га елиминисати уколико је то могуће</a:t>
            </a:r>
          </a:p>
          <a:p>
            <a:pPr marL="0" indent="0">
              <a:buNone/>
            </a:pPr>
            <a:r>
              <a:rPr lang="sr-Cyrl-RS" sz="2800" dirty="0"/>
              <a:t>3. применити специфичну терапију ( </a:t>
            </a:r>
            <a:r>
              <a:rPr lang="sr-Cyrl-RS" sz="2800" dirty="0" err="1"/>
              <a:t>имуносупресивну</a:t>
            </a:r>
            <a:r>
              <a:rPr lang="sr-Cyrl-RS" sz="2800" dirty="0"/>
              <a:t> терапију)</a:t>
            </a:r>
          </a:p>
          <a:p>
            <a:pPr marL="0" indent="0">
              <a:buNone/>
            </a:pPr>
            <a:r>
              <a:rPr lang="sr-Cyrl-RS" sz="2800" dirty="0"/>
              <a:t>4. </a:t>
            </a:r>
            <a:r>
              <a:rPr lang="sr-Cyrl-RS" sz="2800" dirty="0" err="1"/>
              <a:t>Супортивна</a:t>
            </a:r>
            <a:r>
              <a:rPr lang="sr-Cyrl-RS" sz="2800" dirty="0"/>
              <a:t> примена трансфузије </a:t>
            </a:r>
            <a:r>
              <a:rPr lang="sr-Cyrl-RS" sz="2800" dirty="0" err="1"/>
              <a:t>тромбоцита</a:t>
            </a:r>
            <a:r>
              <a:rPr lang="sr-Cyrl-RS" sz="2800" dirty="0"/>
              <a:t>, </a:t>
            </a:r>
            <a:r>
              <a:rPr lang="sr-Cyrl-RS" sz="2800" dirty="0" err="1"/>
              <a:t>дезмопресина</a:t>
            </a:r>
            <a:r>
              <a:rPr lang="sr-Cyrl-RS" sz="2800" dirty="0"/>
              <a:t> и </a:t>
            </a:r>
            <a:r>
              <a:rPr lang="sr-Cyrl-RS" sz="2800" dirty="0" err="1"/>
              <a:t>антифибринолитичке</a:t>
            </a:r>
            <a:r>
              <a:rPr lang="sr-Cyrl-RS" sz="2800" dirty="0"/>
              <a:t> терапије (</a:t>
            </a:r>
            <a:r>
              <a:rPr lang="sr-Cyrl-RS" sz="2800" dirty="0" err="1"/>
              <a:t>транексамична</a:t>
            </a:r>
            <a:r>
              <a:rPr lang="sr-Cyrl-RS" sz="2800" dirty="0"/>
              <a:t> киселина, </a:t>
            </a:r>
            <a:r>
              <a:rPr lang="el-GR" sz="2800" dirty="0"/>
              <a:t>έ</a:t>
            </a:r>
            <a:r>
              <a:rPr lang="sr-Cyrl-RS" sz="2800" dirty="0"/>
              <a:t> - </a:t>
            </a:r>
            <a:r>
              <a:rPr lang="sr-Cyrl-RS" sz="2800" dirty="0" err="1"/>
              <a:t>аминокапронска</a:t>
            </a:r>
            <a:r>
              <a:rPr lang="sr-Cyrl-RS" sz="2800" dirty="0"/>
              <a:t> киселина) </a:t>
            </a:r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val="10945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2048" y="980728"/>
            <a:ext cx="8229600" cy="1143000"/>
          </a:xfrm>
        </p:spPr>
        <p:txBody>
          <a:bodyPr/>
          <a:lstStyle/>
          <a:p>
            <a:r>
              <a:rPr lang="sr-Cyrl-RS" dirty="0"/>
              <a:t>Индикације за трансфузије </a:t>
            </a:r>
            <a:r>
              <a:rPr lang="sr-Cyrl-RS" dirty="0" err="1"/>
              <a:t>тромбоцита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82352" y="2123728"/>
            <a:ext cx="8579296" cy="4525962"/>
          </a:xfrm>
        </p:spPr>
        <p:txBody>
          <a:bodyPr/>
          <a:lstStyle/>
          <a:p>
            <a:pPr marL="0" indent="0">
              <a:buNone/>
            </a:pP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Latn-RS" b="1" dirty="0">
                <a:solidFill>
                  <a:srgbClr val="FFC000"/>
                </a:solidFill>
              </a:rPr>
              <a:t>&lt;10x10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  <a:r>
              <a:rPr lang="sr-Latn-RS" b="1" dirty="0">
                <a:solidFill>
                  <a:srgbClr val="FFC000"/>
                </a:solidFill>
              </a:rPr>
              <a:t> </a:t>
            </a:r>
            <a:r>
              <a:rPr lang="sr-Latn-RS" b="1" dirty="0"/>
              <a:t>- </a:t>
            </a:r>
            <a:r>
              <a:rPr lang="sr-Cyrl-RS" dirty="0"/>
              <a:t>апсолутна индикација</a:t>
            </a:r>
          </a:p>
          <a:p>
            <a:pPr marL="0" indent="0">
              <a:buNone/>
            </a:pP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dirty="0">
                <a:solidFill>
                  <a:srgbClr val="FFC000"/>
                </a:solidFill>
              </a:rPr>
              <a:t> </a:t>
            </a:r>
            <a:r>
              <a:rPr lang="sr-Latn-RS" dirty="0">
                <a:solidFill>
                  <a:srgbClr val="FFC000"/>
                </a:solidFill>
              </a:rPr>
              <a:t>10-20x10</a:t>
            </a:r>
            <a:r>
              <a:rPr lang="sr-Latn-RS" baseline="30000" dirty="0">
                <a:solidFill>
                  <a:srgbClr val="FFC000"/>
                </a:solidFill>
              </a:rPr>
              <a:t>9</a:t>
            </a:r>
            <a:r>
              <a:rPr lang="sr-Latn-RS" dirty="0">
                <a:solidFill>
                  <a:srgbClr val="FFC000"/>
                </a:solidFill>
              </a:rPr>
              <a:t>/l</a:t>
            </a:r>
            <a:r>
              <a:rPr lang="sr-Cyrl-RS" dirty="0">
                <a:solidFill>
                  <a:srgbClr val="FFC000"/>
                </a:solidFill>
              </a:rPr>
              <a:t> </a:t>
            </a:r>
            <a:r>
              <a:rPr lang="sr-Cyrl-RS" dirty="0"/>
              <a:t>– код </a:t>
            </a:r>
            <a:r>
              <a:rPr lang="sr-Cyrl-RS" dirty="0" err="1"/>
              <a:t>манифестног</a:t>
            </a:r>
            <a:r>
              <a:rPr lang="sr-Cyrl-RS" dirty="0"/>
              <a:t> крварења</a:t>
            </a:r>
          </a:p>
          <a:p>
            <a:pPr marL="0" indent="0">
              <a:buNone/>
            </a:pP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dirty="0">
                <a:solidFill>
                  <a:srgbClr val="FFC000"/>
                </a:solidFill>
              </a:rPr>
              <a:t> 20</a:t>
            </a:r>
            <a:r>
              <a:rPr lang="sr-Latn-RS" dirty="0">
                <a:solidFill>
                  <a:srgbClr val="FFC000"/>
                </a:solidFill>
              </a:rPr>
              <a:t>-</a:t>
            </a:r>
            <a:r>
              <a:rPr lang="sr-Cyrl-RS" dirty="0">
                <a:solidFill>
                  <a:srgbClr val="FFC000"/>
                </a:solidFill>
              </a:rPr>
              <a:t>50</a:t>
            </a:r>
            <a:r>
              <a:rPr lang="sr-Latn-RS" dirty="0">
                <a:solidFill>
                  <a:srgbClr val="FFC000"/>
                </a:solidFill>
              </a:rPr>
              <a:t>x10</a:t>
            </a:r>
            <a:r>
              <a:rPr lang="sr-Latn-RS" baseline="30000" dirty="0">
                <a:solidFill>
                  <a:srgbClr val="FFC000"/>
                </a:solidFill>
              </a:rPr>
              <a:t>9</a:t>
            </a:r>
            <a:r>
              <a:rPr lang="sr-Latn-RS" dirty="0">
                <a:solidFill>
                  <a:srgbClr val="FFC000"/>
                </a:solidFill>
              </a:rPr>
              <a:t>/l</a:t>
            </a:r>
            <a:r>
              <a:rPr lang="sr-Cyrl-RS" dirty="0"/>
              <a:t>- код припреме за хитну </a:t>
            </a:r>
            <a:r>
              <a:rPr lang="sr-Cyrl-RS" dirty="0" err="1"/>
              <a:t>хирушку</a:t>
            </a:r>
            <a:r>
              <a:rPr lang="sr-Cyrl-RS" dirty="0"/>
              <a:t> интервенцију када је у току интервенције или непосредно пре потребно брзо подићи број </a:t>
            </a:r>
            <a:r>
              <a:rPr lang="sr-Cyrl-RS" dirty="0" err="1"/>
              <a:t>тромбоцита</a:t>
            </a:r>
            <a:endParaRPr lang="sr-Cyrl-RS" dirty="0"/>
          </a:p>
          <a:p>
            <a:pPr marL="0" indent="0">
              <a:buNone/>
            </a:pPr>
            <a:endParaRPr lang="sr-Cyrl-RS" b="1" dirty="0"/>
          </a:p>
          <a:p>
            <a:pPr marL="0" indent="0">
              <a:buNone/>
            </a:pPr>
            <a:r>
              <a:rPr lang="sr-Cyrl-RS" sz="2800" b="1" dirty="0">
                <a:solidFill>
                  <a:srgbClr val="FF0000"/>
                </a:solidFill>
              </a:rPr>
              <a:t>АПСОЛУТНА КОНТРАИНДИКАЦИЈА </a:t>
            </a:r>
            <a:r>
              <a:rPr lang="sr-Cyrl-RS" b="1" dirty="0">
                <a:solidFill>
                  <a:srgbClr val="FF0000"/>
                </a:solidFill>
              </a:rPr>
              <a:t>- </a:t>
            </a:r>
            <a:r>
              <a:rPr lang="sr-Cyrl-RS" sz="4400" b="1" dirty="0" err="1">
                <a:solidFill>
                  <a:srgbClr val="FF0000"/>
                </a:solidFill>
              </a:rPr>
              <a:t>ттп</a:t>
            </a:r>
            <a:endParaRPr lang="sr-Latn-R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42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Čuvar mesta za sadržaj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09652801"/>
              </p:ext>
            </p:extLst>
          </p:nvPr>
        </p:nvGraphicFramePr>
        <p:xfrm>
          <a:off x="395536" y="1115016"/>
          <a:ext cx="7958138" cy="5299711"/>
        </p:xfrm>
        <a:graphic>
          <a:graphicData uri="http://schemas.openxmlformats.org/drawingml/2006/table">
            <a:tbl>
              <a:tblPr/>
              <a:tblGrid>
                <a:gridCol w="2068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9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Терапијска линија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иницијално лечење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кортикостероиди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Prednizon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Metilprednizolon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Dexametason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IVIg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-D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Терапијска линија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спленектомија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azatioprin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ciklosporin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vinka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alkaloidi;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ciklofosfamid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agonisti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TPO receptora; </a:t>
                      </a:r>
                      <a:r>
                        <a:rPr kumimoji="0" lang="sr-Latn-C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mikofenolat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mofetil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danazol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dapson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rituksimab</a:t>
                      </a:r>
                      <a:r>
                        <a:rPr kumimoji="0" lang="sr-Latn-C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0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Терапијска линија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рефрактерну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ИТП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категорија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A: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довољно клиничких података о ефикасности 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Агонисти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ТПО рецептора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категорија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r>
                        <a:rPr kumimoji="0" lang="sr-Latn-C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недовољно клиничких података о ефикасности, потенцијално токсични)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Комбинација лекова 1. и 2. линије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Комбинована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хемиотерапија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s-E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Campath-1H</a:t>
                      </a:r>
                      <a:endParaRPr kumimoji="0" lang="sr-Cyrl-R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Трансплантација матичне ћелије </a:t>
                      </a:r>
                      <a:r>
                        <a:rPr kumimoji="0" lang="sr-Cyrl-R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хематопоезе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45" marR="4714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858" name="Pravougaonik 4"/>
          <p:cNvSpPr>
            <a:spLocks noChangeArrowheads="1"/>
          </p:cNvSpPr>
          <p:nvPr/>
        </p:nvSpPr>
        <p:spPr bwMode="auto">
          <a:xfrm>
            <a:off x="395536" y="6426200"/>
            <a:ext cx="2952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sr-Latn-CS" sz="1100" dirty="0">
                <a:latin typeface="Times New Roman" pitchFamily="18" charset="0"/>
                <a:cs typeface="Times New Roman" pitchFamily="18" charset="0"/>
              </a:rPr>
              <a:t>registrovan za ITP, u upotrebi samo u SAD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1100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Latn-CS" sz="1100" dirty="0">
                <a:latin typeface="Times New Roman" pitchFamily="18" charset="0"/>
                <a:cs typeface="Times New Roman" pitchFamily="18" charset="0"/>
              </a:rPr>
              <a:t>nisu registrovani za ITP 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705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3511" y="980728"/>
            <a:ext cx="8229600" cy="1143000"/>
          </a:xfrm>
        </p:spPr>
        <p:txBody>
          <a:bodyPr/>
          <a:lstStyle/>
          <a:p>
            <a:r>
              <a:rPr lang="sr-Cyrl-RS" dirty="0" err="1"/>
              <a:t>Тромбоцитопенија</a:t>
            </a:r>
            <a:r>
              <a:rPr lang="sr-Cyrl-RS" dirty="0"/>
              <a:t> у стоматолошкој пракси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24910" y="2123728"/>
            <a:ext cx="8811585" cy="4525962"/>
          </a:xfrm>
        </p:spPr>
        <p:txBody>
          <a:bodyPr/>
          <a:lstStyle/>
          <a:p>
            <a:r>
              <a:rPr lang="sr-Cyrl-RS" b="1" dirty="0"/>
              <a:t>Рутинске поправке зуба </a:t>
            </a: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b="1" dirty="0">
                <a:solidFill>
                  <a:srgbClr val="FFC000"/>
                </a:solidFill>
              </a:rPr>
              <a:t>&gt;</a:t>
            </a:r>
            <a:r>
              <a:rPr lang="sr-Latn-RS" b="1" dirty="0">
                <a:solidFill>
                  <a:srgbClr val="FFC000"/>
                </a:solidFill>
              </a:rPr>
              <a:t>10x10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</a:p>
          <a:p>
            <a:r>
              <a:rPr lang="sr-Cyrl-RS" b="1" dirty="0"/>
              <a:t>Екстракција зуба </a:t>
            </a: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b="1" dirty="0">
                <a:solidFill>
                  <a:srgbClr val="FFC000"/>
                </a:solidFill>
              </a:rPr>
              <a:t>&gt;3</a:t>
            </a:r>
            <a:r>
              <a:rPr lang="sr-Latn-RS" b="1" dirty="0">
                <a:solidFill>
                  <a:srgbClr val="FFC000"/>
                </a:solidFill>
              </a:rPr>
              <a:t>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</a:p>
          <a:p>
            <a:r>
              <a:rPr lang="sr-Cyrl-RS" b="1" dirty="0"/>
              <a:t>Локална анестезија </a:t>
            </a: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b="1" dirty="0">
                <a:solidFill>
                  <a:srgbClr val="FFC000"/>
                </a:solidFill>
              </a:rPr>
              <a:t>&gt;3</a:t>
            </a:r>
            <a:r>
              <a:rPr lang="sr-Latn-RS" b="1" dirty="0">
                <a:solidFill>
                  <a:srgbClr val="FFC000"/>
                </a:solidFill>
              </a:rPr>
              <a:t>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</a:p>
          <a:p>
            <a:r>
              <a:rPr lang="sr-Cyrl-RS" b="1" dirty="0"/>
              <a:t>Мања </a:t>
            </a:r>
            <a:r>
              <a:rPr lang="sr-Cyrl-RS" b="1" dirty="0" err="1"/>
              <a:t>хирушка</a:t>
            </a:r>
            <a:r>
              <a:rPr lang="sr-Cyrl-RS" b="1" dirty="0"/>
              <a:t> интервенција </a:t>
            </a: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b="1" dirty="0">
                <a:solidFill>
                  <a:srgbClr val="FFC000"/>
                </a:solidFill>
              </a:rPr>
              <a:t>&gt;5</a:t>
            </a:r>
            <a:r>
              <a:rPr lang="sr-Latn-RS" b="1" dirty="0">
                <a:solidFill>
                  <a:srgbClr val="FFC000"/>
                </a:solidFill>
              </a:rPr>
              <a:t>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</a:p>
          <a:p>
            <a:r>
              <a:rPr lang="sr-Cyrl-RS" b="1" dirty="0"/>
              <a:t>Већа </a:t>
            </a:r>
            <a:r>
              <a:rPr lang="sr-Cyrl-RS" b="1" dirty="0" err="1"/>
              <a:t>хирушка</a:t>
            </a:r>
            <a:r>
              <a:rPr lang="sr-Cyrl-RS" b="1" dirty="0"/>
              <a:t> интервенција </a:t>
            </a:r>
            <a:r>
              <a:rPr lang="sr-Latn-RS" dirty="0"/>
              <a:t>Tr </a:t>
            </a:r>
            <a:r>
              <a:rPr lang="sr-Cyrl-RS" b="1" dirty="0">
                <a:solidFill>
                  <a:srgbClr val="FFC000"/>
                </a:solidFill>
              </a:rPr>
              <a:t>&gt;8</a:t>
            </a:r>
            <a:r>
              <a:rPr lang="sr-Latn-RS" b="1" dirty="0">
                <a:solidFill>
                  <a:srgbClr val="FFC000"/>
                </a:solidFill>
              </a:rPr>
              <a:t>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1928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sr-Cyrl-RS" sz="4800" dirty="0"/>
              <a:t>Тромбоцитопеније представљају смањени број </a:t>
            </a:r>
            <a:r>
              <a:rPr lang="sr-Cyrl-RS" sz="4800" dirty="0" err="1"/>
              <a:t>тромбоцита</a:t>
            </a:r>
            <a:r>
              <a:rPr lang="sr-Cyrl-RS" sz="4800" dirty="0"/>
              <a:t> у крви, и то мање од 150</a:t>
            </a:r>
            <a:r>
              <a:rPr lang="sr-Latn-RS" sz="4800" dirty="0"/>
              <a:t>x</a:t>
            </a:r>
            <a:r>
              <a:rPr lang="sr-Cyrl-RS" sz="4800" dirty="0"/>
              <a:t>10</a:t>
            </a:r>
            <a:r>
              <a:rPr lang="sr-Cyrl-RS" sz="4800" baseline="30000" dirty="0"/>
              <a:t>9</a:t>
            </a:r>
            <a:r>
              <a:rPr lang="sr-Cyrl-RS" sz="4800" dirty="0"/>
              <a:t>/</a:t>
            </a:r>
            <a:r>
              <a:rPr lang="sr-Latn-RS" sz="4800" dirty="0"/>
              <a:t>l.</a:t>
            </a:r>
            <a:endParaRPr lang="sr-Cyrl-RS" sz="4800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Да ли пацијент користи неке </a:t>
            </a:r>
            <a:r>
              <a:rPr lang="sr-Cyrl-RS" dirty="0" err="1"/>
              <a:t>антиагрегационе</a:t>
            </a:r>
            <a:r>
              <a:rPr lang="sr-Cyrl-RS" dirty="0"/>
              <a:t> лекове? 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Обуставити примени </a:t>
            </a:r>
            <a:r>
              <a:rPr lang="sr-Cyrl-RS" dirty="0" err="1"/>
              <a:t>антиагрегационих</a:t>
            </a:r>
            <a:r>
              <a:rPr lang="sr-Cyrl-RS" dirty="0"/>
              <a:t> лекова 3 дана пре планиране мање или веће </a:t>
            </a:r>
            <a:r>
              <a:rPr lang="sr-Cyrl-RS" dirty="0" err="1"/>
              <a:t>хирушке</a:t>
            </a:r>
            <a:r>
              <a:rPr lang="sr-Cyrl-RS" dirty="0"/>
              <a:t> интервенције.</a:t>
            </a:r>
          </a:p>
          <a:p>
            <a:r>
              <a:rPr lang="sr-Cyrl-RS" dirty="0"/>
              <a:t>Уколико је реч о поправци зуба без обуставе лекова.</a:t>
            </a:r>
          </a:p>
          <a:p>
            <a:r>
              <a:rPr lang="sr-Cyrl-RS" dirty="0"/>
              <a:t>Уколико је реч о екстракцији зуба, обустава 1-2 дана. 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10295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u="sng" dirty="0"/>
              <a:t>Уколико пацијент ипак крвари</a:t>
            </a:r>
            <a:endParaRPr lang="sr-Latn-RS" u="sng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Локална примена </a:t>
            </a:r>
            <a:r>
              <a:rPr lang="sr-Cyrl-RS" dirty="0" err="1"/>
              <a:t>антифибринолитика</a:t>
            </a:r>
            <a:r>
              <a:rPr lang="sr-Cyrl-RS" dirty="0"/>
              <a:t> (измрвљена таблета </a:t>
            </a:r>
            <a:r>
              <a:rPr lang="sr-Cyrl-RS" dirty="0" err="1"/>
              <a:t>транексамичне</a:t>
            </a:r>
            <a:r>
              <a:rPr lang="sr-Cyrl-RS" dirty="0"/>
              <a:t> киселине до максимално 6 таблета (3г) дневно)</a:t>
            </a:r>
          </a:p>
          <a:p>
            <a:r>
              <a:rPr lang="sr-Cyrl-RS" dirty="0"/>
              <a:t>Трансфузија </a:t>
            </a:r>
            <a:r>
              <a:rPr lang="sr-Cyrl-RS" dirty="0" err="1"/>
              <a:t>тромбоцита</a:t>
            </a:r>
            <a:endParaRPr lang="sr-Cyrl-RS" dirty="0"/>
          </a:p>
          <a:p>
            <a:r>
              <a:rPr lang="sr-Cyrl-RS" dirty="0"/>
              <a:t>Циљана вредност код </a:t>
            </a:r>
            <a:r>
              <a:rPr lang="sr-Cyrl-RS" dirty="0" err="1"/>
              <a:t>крварећег</a:t>
            </a:r>
            <a:r>
              <a:rPr lang="sr-Cyrl-RS" dirty="0"/>
              <a:t> пацијента је постизање </a:t>
            </a:r>
            <a:r>
              <a:rPr lang="sr-Latn-RS" dirty="0">
                <a:solidFill>
                  <a:srgbClr val="FFC000"/>
                </a:solidFill>
              </a:rPr>
              <a:t>Tr </a:t>
            </a:r>
            <a:r>
              <a:rPr lang="sr-Cyrl-RS" b="1" dirty="0">
                <a:solidFill>
                  <a:srgbClr val="FFC000"/>
                </a:solidFill>
              </a:rPr>
              <a:t>&gt;4</a:t>
            </a:r>
            <a:r>
              <a:rPr lang="sr-Latn-RS" b="1" dirty="0">
                <a:solidFill>
                  <a:srgbClr val="FFC000"/>
                </a:solidFill>
              </a:rPr>
              <a:t>0x10</a:t>
            </a:r>
            <a:r>
              <a:rPr lang="sr-Latn-RS" b="1" baseline="30000" dirty="0">
                <a:solidFill>
                  <a:srgbClr val="FFC000"/>
                </a:solidFill>
              </a:rPr>
              <a:t>9</a:t>
            </a:r>
            <a:r>
              <a:rPr lang="sr-Latn-RS" b="1" dirty="0">
                <a:solidFill>
                  <a:srgbClr val="FFC000"/>
                </a:solidFill>
              </a:rPr>
              <a:t>/l</a:t>
            </a:r>
            <a:r>
              <a:rPr lang="sr-Cyrl-RS" b="1" dirty="0">
                <a:solidFill>
                  <a:srgbClr val="FFC000"/>
                </a:solidFill>
              </a:rPr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62901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Купирање</a:t>
            </a:r>
            <a:r>
              <a:rPr lang="sr-Cyrl-RS" dirty="0"/>
              <a:t> бола код пацијената са </a:t>
            </a:r>
            <a:r>
              <a:rPr lang="sr-Cyrl-RS" dirty="0" err="1"/>
              <a:t>тромбоцитопенијом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600400"/>
          </a:xfrm>
        </p:spPr>
        <p:txBody>
          <a:bodyPr/>
          <a:lstStyle/>
          <a:p>
            <a:r>
              <a:rPr lang="sr-Cyrl-RS" dirty="0" err="1"/>
              <a:t>Парацетамол</a:t>
            </a:r>
            <a:endParaRPr lang="sr-Cyrl-RS" dirty="0"/>
          </a:p>
          <a:p>
            <a:r>
              <a:rPr lang="sr-Cyrl-RS" dirty="0"/>
              <a:t>Лекови из групе </a:t>
            </a:r>
            <a:r>
              <a:rPr lang="sr-Cyrl-RS" dirty="0" err="1"/>
              <a:t>пиразолона</a:t>
            </a:r>
            <a:r>
              <a:rPr lang="sr-Cyrl-RS" dirty="0"/>
              <a:t> (</a:t>
            </a:r>
            <a:r>
              <a:rPr lang="sr-Cyrl-RS" dirty="0" err="1"/>
              <a:t>Новалгетол</a:t>
            </a:r>
            <a:r>
              <a:rPr lang="sr-Cyrl-RS" dirty="0"/>
              <a:t>, </a:t>
            </a:r>
            <a:r>
              <a:rPr lang="sr-Cyrl-RS" dirty="0" err="1"/>
              <a:t>Аналгин</a:t>
            </a:r>
            <a:r>
              <a:rPr lang="sr-Cyrl-RS"/>
              <a:t> (</a:t>
            </a:r>
            <a:r>
              <a:rPr lang="sr-Cyrl-RS" dirty="0" err="1"/>
              <a:t>метамизол</a:t>
            </a:r>
            <a:r>
              <a:rPr lang="sr-Cyrl-RS" dirty="0"/>
              <a:t>) 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39536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1728192"/>
          </a:xfrm>
        </p:spPr>
        <p:txBody>
          <a:bodyPr/>
          <a:lstStyle/>
          <a:p>
            <a:pPr marL="0" indent="0">
              <a:buNone/>
            </a:pPr>
            <a:r>
              <a:rPr lang="sr-Cyrl-RS" dirty="0"/>
              <a:t>Када говоримо о </a:t>
            </a:r>
            <a:r>
              <a:rPr lang="sr-Cyrl-RS" dirty="0" err="1"/>
              <a:t>тромбоцитопенијама</a:t>
            </a:r>
            <a:r>
              <a:rPr lang="sr-Cyrl-RS" dirty="0"/>
              <a:t> важно је да </a:t>
            </a:r>
            <a:r>
              <a:rPr lang="sr-Cyrl-RS" dirty="0" err="1"/>
              <a:t>разграничинмо</a:t>
            </a:r>
            <a:r>
              <a:rPr lang="sr-Cyrl-RS" dirty="0"/>
              <a:t> и следећа два термина:</a:t>
            </a:r>
          </a:p>
          <a:p>
            <a:pPr marL="0" indent="0">
              <a:buNone/>
            </a:pPr>
            <a:endParaRPr lang="sr-Cyrl-RS" dirty="0"/>
          </a:p>
          <a:p>
            <a:pPr marL="514350" indent="-514350">
              <a:buAutoNum type="arabicPeriod"/>
            </a:pPr>
            <a:r>
              <a:rPr lang="sr-Cyrl-RS" dirty="0"/>
              <a:t>„лажна </a:t>
            </a:r>
            <a:r>
              <a:rPr lang="sr-Cyrl-RS" dirty="0" err="1"/>
              <a:t>тромбоцитопенија</a:t>
            </a:r>
            <a:r>
              <a:rPr lang="sr-Cyrl-RS" dirty="0"/>
              <a:t>“</a:t>
            </a:r>
          </a:p>
          <a:p>
            <a:pPr marL="514350" indent="-514350">
              <a:buAutoNum type="arabicPeriod"/>
            </a:pPr>
            <a:r>
              <a:rPr lang="sr-Cyrl-RS" dirty="0" err="1"/>
              <a:t>Тромбоцитопатије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89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60"/>
    </mc:Choice>
    <mc:Fallback xmlns="">
      <p:transition spd="slow" advTm="2136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4525962"/>
          </a:xfrm>
        </p:spPr>
        <p:txBody>
          <a:bodyPr/>
          <a:lstStyle/>
          <a:p>
            <a:r>
              <a:rPr lang="sr-Cyrl-R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„ Лажна </a:t>
            </a:r>
            <a:r>
              <a:rPr lang="sr-Cyrl-R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тромбоцитопенија</a:t>
            </a:r>
            <a:r>
              <a:rPr lang="sr-Cyrl-R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“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/>
              <a:t>Представља појам </a:t>
            </a:r>
            <a:r>
              <a:rPr lang="sr-Cyrl-RS" sz="2000" dirty="0" err="1"/>
              <a:t>тромбоцитопеније</a:t>
            </a:r>
            <a:r>
              <a:rPr lang="sr-Cyrl-RS" sz="2000" dirty="0"/>
              <a:t> у рутински одрађеној крвној слици код пацијената са иначе нормалним бројем и функцијом </a:t>
            </a:r>
            <a:r>
              <a:rPr lang="sr-Cyrl-RS" sz="2000" dirty="0" err="1"/>
              <a:t>тромбоцита</a:t>
            </a:r>
            <a:r>
              <a:rPr lang="sr-Cyrl-RS" sz="2000" dirty="0"/>
              <a:t>. </a:t>
            </a:r>
            <a:r>
              <a:rPr lang="sr-Cyrl-RS" sz="2000" dirty="0" err="1"/>
              <a:t>Тромбоцити</a:t>
            </a:r>
            <a:r>
              <a:rPr lang="sr-Cyrl-RS" sz="2000" dirty="0"/>
              <a:t> су обично у резултату крвне слике веома ниски, испод 30*10</a:t>
            </a:r>
            <a:r>
              <a:rPr lang="sr-Cyrl-RS" sz="2000" baseline="30000" dirty="0"/>
              <a:t>9</a:t>
            </a:r>
            <a:r>
              <a:rPr lang="sr-Cyrl-RS" sz="2000" dirty="0"/>
              <a:t>/л, али пацијент нема манифестације </a:t>
            </a:r>
            <a:r>
              <a:rPr lang="sr-Cyrl-RS" sz="2000" dirty="0" err="1"/>
              <a:t>тромбоцитопеније</a:t>
            </a:r>
            <a:r>
              <a:rPr lang="sr-Cyrl-RS" sz="2000" dirty="0"/>
              <a:t>. У периферном размазу, </a:t>
            </a:r>
            <a:r>
              <a:rPr lang="sr-Cyrl-RS" sz="2000" dirty="0" err="1"/>
              <a:t>тромбоцити</a:t>
            </a:r>
            <a:r>
              <a:rPr lang="sr-Cyrl-RS" sz="2000" dirty="0"/>
              <a:t> су нормалног броја и величине, само често груписани у гомиле, због чега их бројач не препознаје и не убраја у </a:t>
            </a:r>
            <a:r>
              <a:rPr lang="sr-Cyrl-RS" sz="2000" dirty="0" err="1"/>
              <a:t>тромбоците</a:t>
            </a:r>
            <a:r>
              <a:rPr lang="sr-Cyrl-RS" sz="2000" dirty="0"/>
              <a:t>. Груписање је највероватније изазвано у контакту </a:t>
            </a:r>
            <a:r>
              <a:rPr lang="sr-Cyrl-RS" sz="2000" dirty="0" err="1"/>
              <a:t>тромбоцита</a:t>
            </a:r>
            <a:r>
              <a:rPr lang="sr-Cyrl-RS" sz="2000" dirty="0"/>
              <a:t> са ЕДТА (</a:t>
            </a:r>
            <a:r>
              <a:rPr lang="sr-Cyrl-RS" sz="2000" dirty="0" err="1"/>
              <a:t>антикоагулансом</a:t>
            </a:r>
            <a:r>
              <a:rPr lang="sr-Cyrl-RS" sz="2000" dirty="0"/>
              <a:t> из епрувете за ККС).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/>
              <a:t>Превазилази се израдом крвне слике са неким другим, алтернативним </a:t>
            </a:r>
            <a:r>
              <a:rPr lang="sr-Cyrl-RS" sz="2000" dirty="0" err="1"/>
              <a:t>антикоагулансом</a:t>
            </a:r>
            <a:r>
              <a:rPr lang="sr-Cyrl-RS" sz="2000" dirty="0"/>
              <a:t>, најчешће </a:t>
            </a:r>
            <a:r>
              <a:rPr lang="sr-Cyrl-RS" sz="2000" dirty="0" err="1"/>
              <a:t>цитратом</a:t>
            </a:r>
            <a:r>
              <a:rPr lang="sr-Cyrl-RS" sz="2000" dirty="0"/>
              <a:t> (епрувета за </a:t>
            </a:r>
            <a:r>
              <a:rPr lang="sr-Cyrl-RS" sz="2000" dirty="0" err="1"/>
              <a:t>хемостазу</a:t>
            </a:r>
            <a:r>
              <a:rPr lang="sr-Cyrl-RS" sz="2000" dirty="0"/>
              <a:t>).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421937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10"/>
    </mc:Choice>
    <mc:Fallback xmlns="">
      <p:transition spd="slow" advTm="6191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2"/>
          </a:xfrm>
        </p:spPr>
        <p:txBody>
          <a:bodyPr/>
          <a:lstStyle/>
          <a:p>
            <a:r>
              <a:rPr lang="sr-Cyrl-RS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Тромбоцитопатије</a:t>
            </a:r>
            <a:endParaRPr lang="sr-Cyrl-R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/>
              <a:t>Представљају поремећаје код којих у рутински одрађеној крвној слици код пацијената имамо нормалан број </a:t>
            </a:r>
            <a:r>
              <a:rPr lang="sr-Cyrl-RS" sz="2000" dirty="0" err="1"/>
              <a:t>тромбоцита</a:t>
            </a:r>
            <a:r>
              <a:rPr lang="sr-Cyrl-RS" sz="2000" dirty="0"/>
              <a:t>, али они нису функционални, па такав пацијент може имати клиничку слику </a:t>
            </a:r>
            <a:r>
              <a:rPr lang="sr-Cyrl-RS" sz="2000" dirty="0" err="1"/>
              <a:t>тромбоцитопеничног</a:t>
            </a:r>
            <a:r>
              <a:rPr lang="sr-Cyrl-RS" sz="2000" dirty="0"/>
              <a:t> пацијента.  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/>
              <a:t>Могу бити </a:t>
            </a:r>
            <a:r>
              <a:rPr lang="sr-Cyrl-RS" sz="2000" b="1" dirty="0"/>
              <a:t>урођене</a:t>
            </a:r>
            <a:r>
              <a:rPr lang="sr-Cyrl-RS" sz="2000" dirty="0"/>
              <a:t> ( </a:t>
            </a:r>
            <a:r>
              <a:rPr lang="sr-Latn-RS" sz="2000" dirty="0" err="1"/>
              <a:t>von</a:t>
            </a:r>
            <a:r>
              <a:rPr lang="sr-Latn-RS" sz="2000" dirty="0"/>
              <a:t> </a:t>
            </a:r>
            <a:r>
              <a:rPr lang="sr-Latn-RS" sz="2000" dirty="0" err="1"/>
              <a:t>Wilwbrandt</a:t>
            </a:r>
            <a:r>
              <a:rPr lang="sr-Latn-RS" sz="2000" dirty="0"/>
              <a:t>-</a:t>
            </a:r>
            <a:r>
              <a:rPr lang="sr-Cyrl-RS" sz="2000" dirty="0"/>
              <a:t>ова болест, </a:t>
            </a:r>
            <a:r>
              <a:rPr lang="sr-Latn-RS" sz="2000" dirty="0" err="1"/>
              <a:t>Wiscot-Aldrich</a:t>
            </a:r>
            <a:r>
              <a:rPr lang="sr-Cyrl-RS" sz="2000" dirty="0"/>
              <a:t>-ов синдром, </a:t>
            </a:r>
            <a:r>
              <a:rPr lang="sr-Latn-RS" sz="2000" dirty="0" err="1"/>
              <a:t>Glanzman</a:t>
            </a:r>
            <a:r>
              <a:rPr lang="sr-Cyrl-RS" sz="2000" dirty="0"/>
              <a:t>-ова </a:t>
            </a:r>
            <a:r>
              <a:rPr lang="sr-Cyrl-RS" sz="2000" dirty="0" err="1"/>
              <a:t>тромбастенија</a:t>
            </a:r>
            <a:r>
              <a:rPr lang="sr-Cyrl-RS" sz="2000" dirty="0"/>
              <a:t>, </a:t>
            </a:r>
            <a:r>
              <a:rPr lang="sr-Latn-RS" sz="2000" dirty="0"/>
              <a:t>Bernard-</a:t>
            </a:r>
            <a:r>
              <a:rPr lang="sr-Latn-RS" sz="2000" dirty="0" err="1"/>
              <a:t>Sollier</a:t>
            </a:r>
            <a:r>
              <a:rPr lang="sr-Cyrl-RS" sz="2000" dirty="0"/>
              <a:t>ов синдром) или </a:t>
            </a:r>
            <a:r>
              <a:rPr lang="sr-Cyrl-RS" sz="2000" b="1" dirty="0"/>
              <a:t>стечене</a:t>
            </a:r>
            <a:r>
              <a:rPr lang="sr-Cyrl-RS" sz="2000" dirty="0"/>
              <a:t> (коришћење </a:t>
            </a:r>
            <a:r>
              <a:rPr lang="sr-Cyrl-RS" sz="2000" dirty="0" err="1"/>
              <a:t>антиагрегационе</a:t>
            </a:r>
            <a:r>
              <a:rPr lang="sr-Cyrl-RS" sz="2000" dirty="0"/>
              <a:t> терапије</a:t>
            </a:r>
            <a:r>
              <a:rPr lang="sr-Latn-RS" sz="2000" dirty="0"/>
              <a:t>,</a:t>
            </a:r>
            <a:r>
              <a:rPr lang="sr-Cyrl-RS" sz="2000" dirty="0"/>
              <a:t> НСАИЛ, или у склопу неких хроничних болести (цироза јетре, СЛЕ,  мултипли </a:t>
            </a:r>
            <a:r>
              <a:rPr lang="sr-Cyrl-RS" sz="2000" dirty="0" err="1"/>
              <a:t>мијелом</a:t>
            </a:r>
            <a:r>
              <a:rPr lang="sr-Cyrl-RS" sz="2000" dirty="0"/>
              <a:t>, болести бубрега).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6356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910"/>
    </mc:Choice>
    <mc:Fallback xmlns="">
      <p:transition spd="slow" advTm="6191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sr-Cyrl-RS" dirty="0" err="1"/>
              <a:t>Тромбоцитопеније</a:t>
            </a: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395536" y="1873959"/>
            <a:ext cx="8229600" cy="476529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sz="2400" u="sng" dirty="0">
                <a:solidFill>
                  <a:schemeClr val="accent1">
                    <a:lumMod val="90000"/>
                  </a:schemeClr>
                </a:solidFill>
              </a:rPr>
              <a:t>Примарне и секундарне </a:t>
            </a:r>
            <a:r>
              <a:rPr lang="sr-Cyrl-RS" sz="2400" dirty="0"/>
              <a:t>(у склопу различитих болести)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u="sng" dirty="0">
                <a:solidFill>
                  <a:schemeClr val="accent1">
                    <a:lumMod val="75000"/>
                  </a:schemeClr>
                </a:solidFill>
              </a:rPr>
              <a:t>Наследне и стечене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sz="2400" dirty="0"/>
              <a:t>Према </a:t>
            </a:r>
            <a:r>
              <a:rPr lang="sr-Cyrl-RS" sz="2400" u="sng" dirty="0" err="1">
                <a:solidFill>
                  <a:schemeClr val="accent1">
                    <a:lumMod val="50000"/>
                  </a:schemeClr>
                </a:solidFill>
              </a:rPr>
              <a:t>патофизиолошком</a:t>
            </a:r>
            <a:r>
              <a:rPr lang="sr-Cyrl-RS" sz="2400" dirty="0"/>
              <a:t> механизму: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/>
              <a:t>Смањена продукција </a:t>
            </a:r>
            <a:r>
              <a:rPr lang="sr-Cyrl-RS" sz="2400" dirty="0" err="1"/>
              <a:t>тромбоцита</a:t>
            </a:r>
            <a:r>
              <a:rPr lang="sr-Cyrl-RS" sz="2400" dirty="0"/>
              <a:t> у </a:t>
            </a:r>
            <a:r>
              <a:rPr lang="sr-Cyrl-RS" sz="2400" dirty="0" err="1"/>
              <a:t>костној</a:t>
            </a:r>
            <a:r>
              <a:rPr lang="sr-Cyrl-RS" sz="2400" dirty="0"/>
              <a:t> сржи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/>
              <a:t>Повећана разградња </a:t>
            </a:r>
            <a:r>
              <a:rPr lang="sr-Cyrl-RS" sz="2400" dirty="0" err="1"/>
              <a:t>тромбоцита</a:t>
            </a:r>
            <a:endParaRPr lang="sr-Cyrl-RS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/>
              <a:t>Поремећена </a:t>
            </a:r>
            <a:r>
              <a:rPr lang="sr-Cyrl-RS" sz="2400" dirty="0" err="1"/>
              <a:t>тромбоцитна</a:t>
            </a:r>
            <a:r>
              <a:rPr lang="sr-Cyrl-RS" sz="2400" dirty="0"/>
              <a:t> расподела (секвестрација </a:t>
            </a:r>
            <a:r>
              <a:rPr lang="sr-Cyrl-RS" sz="2400" dirty="0" err="1"/>
              <a:t>тромбоцита</a:t>
            </a:r>
            <a:r>
              <a:rPr lang="sr-Cyrl-RS" sz="2400" dirty="0"/>
              <a:t> у увећаној слезини)</a:t>
            </a:r>
          </a:p>
          <a:p>
            <a:pPr marL="514350" indent="-514350">
              <a:buFont typeface="+mj-lt"/>
              <a:buAutoNum type="arabicPeriod"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194384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50"/>
    </mc:Choice>
    <mc:Fallback xmlns="">
      <p:transition spd="slow" advTm="6725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648246"/>
          </a:xfrm>
        </p:spPr>
        <p:txBody>
          <a:bodyPr/>
          <a:lstStyle/>
          <a:p>
            <a:r>
              <a:rPr lang="sr-Cyrl-RS" dirty="0"/>
              <a:t>Смањена продукција </a:t>
            </a:r>
            <a:r>
              <a:rPr lang="sr-Cyrl-RS" dirty="0" err="1"/>
              <a:t>тромбоцита</a:t>
            </a:r>
            <a:r>
              <a:rPr lang="sr-Cyrl-RS" dirty="0"/>
              <a:t> у </a:t>
            </a:r>
            <a:r>
              <a:rPr lang="sr-Cyrl-RS" dirty="0" err="1"/>
              <a:t>костној</a:t>
            </a:r>
            <a:r>
              <a:rPr lang="sr-Cyrl-RS" dirty="0"/>
              <a:t> сржи</a:t>
            </a:r>
            <a:br>
              <a:rPr lang="sr-Cyrl-RS" dirty="0"/>
            </a:b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u="sng" dirty="0"/>
              <a:t>Болести </a:t>
            </a:r>
            <a:r>
              <a:rPr lang="sr-Cyrl-RS" sz="2400" u="sng" dirty="0" err="1"/>
              <a:t>костне</a:t>
            </a:r>
            <a:r>
              <a:rPr lang="sr-Cyrl-RS" sz="2400" u="sng" dirty="0"/>
              <a:t> сржи </a:t>
            </a:r>
            <a:r>
              <a:rPr lang="sr-Cyrl-RS" sz="2400" dirty="0"/>
              <a:t>(</a:t>
            </a:r>
            <a:r>
              <a:rPr lang="sr-Cyrl-RS" sz="2400" dirty="0" err="1"/>
              <a:t>апластична</a:t>
            </a:r>
            <a:r>
              <a:rPr lang="sr-Cyrl-RS" sz="2400" dirty="0"/>
              <a:t> анемија, </a:t>
            </a:r>
            <a:r>
              <a:rPr lang="sr-Cyrl-RS" sz="2400" dirty="0" err="1"/>
              <a:t>МДС,акутне</a:t>
            </a:r>
            <a:r>
              <a:rPr lang="sr-Cyrl-RS" sz="2400" dirty="0"/>
              <a:t> леукемије, инфилтрација </a:t>
            </a:r>
            <a:r>
              <a:rPr lang="sr-Cyrl-RS" sz="2400" dirty="0" err="1"/>
              <a:t>костне</a:t>
            </a:r>
            <a:r>
              <a:rPr lang="sr-Cyrl-RS" sz="2400" dirty="0"/>
              <a:t> сржи </a:t>
            </a:r>
            <a:r>
              <a:rPr lang="sr-Cyrl-RS" sz="2400" dirty="0" err="1"/>
              <a:t>метастатаским</a:t>
            </a:r>
            <a:r>
              <a:rPr lang="sr-Cyrl-RS" sz="2400" dirty="0"/>
              <a:t> туморима)</a:t>
            </a:r>
          </a:p>
          <a:p>
            <a:r>
              <a:rPr lang="sr-Cyrl-RS" sz="2400" u="sng" dirty="0" err="1"/>
              <a:t>Неефективна</a:t>
            </a:r>
            <a:r>
              <a:rPr lang="sr-Cyrl-RS" sz="2400" u="sng" dirty="0"/>
              <a:t> </a:t>
            </a:r>
            <a:r>
              <a:rPr lang="sr-Cyrl-RS" sz="2400" u="sng" dirty="0" err="1"/>
              <a:t>мегакариоцитопоза</a:t>
            </a:r>
            <a:r>
              <a:rPr lang="sr-Cyrl-RS" sz="2400" u="sng" dirty="0"/>
              <a:t> </a:t>
            </a:r>
            <a:r>
              <a:rPr lang="sr-Cyrl-RS" sz="2400" dirty="0"/>
              <a:t>(недостатак </a:t>
            </a:r>
            <a:r>
              <a:rPr lang="sr-Cyrl-RS" sz="2400" dirty="0" err="1"/>
              <a:t>фолата</a:t>
            </a:r>
            <a:r>
              <a:rPr lang="sr-Cyrl-RS" sz="2400" dirty="0"/>
              <a:t> и/или витамина Б12)</a:t>
            </a:r>
          </a:p>
          <a:p>
            <a:r>
              <a:rPr lang="sr-Cyrl-RS" sz="2400" u="sng" dirty="0"/>
              <a:t>Селективна депресија </a:t>
            </a:r>
            <a:r>
              <a:rPr lang="sr-Cyrl-RS" sz="2400" u="sng" dirty="0" err="1"/>
              <a:t>мегакариоцита</a:t>
            </a:r>
            <a:r>
              <a:rPr lang="sr-Cyrl-RS" sz="2400" u="sng" dirty="0"/>
              <a:t> </a:t>
            </a:r>
            <a:r>
              <a:rPr lang="sr-Cyrl-RS" sz="2400" dirty="0"/>
              <a:t>(лекови, хемикалије, вирусне инфекције)</a:t>
            </a:r>
          </a:p>
          <a:p>
            <a:r>
              <a:rPr lang="sr-Cyrl-RS" sz="2400" u="sng" dirty="0"/>
              <a:t>Инфекције</a:t>
            </a:r>
            <a:r>
              <a:rPr lang="sr-Cyrl-RS" sz="2400" dirty="0"/>
              <a:t> </a:t>
            </a:r>
            <a:r>
              <a:rPr lang="sr-Cyrl-RS" sz="2400" dirty="0" err="1"/>
              <a:t>костне</a:t>
            </a:r>
            <a:r>
              <a:rPr lang="sr-Cyrl-RS" sz="2400" dirty="0"/>
              <a:t> сржи (ретко)</a:t>
            </a:r>
          </a:p>
          <a:p>
            <a:r>
              <a:rPr lang="sr-Cyrl-RS" sz="2400" u="sng" dirty="0"/>
              <a:t>Урођена</a:t>
            </a:r>
            <a:r>
              <a:rPr lang="sr-Cyrl-RS" sz="2400" dirty="0"/>
              <a:t> </a:t>
            </a:r>
            <a:r>
              <a:rPr lang="sr-Cyrl-RS" sz="2400" dirty="0" err="1"/>
              <a:t>амагакариоцитоза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3607002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72008"/>
          </a:xfrm>
        </p:spPr>
        <p:txBody>
          <a:bodyPr/>
          <a:lstStyle/>
          <a:p>
            <a:r>
              <a:rPr lang="sr-Cyrl-RS" dirty="0"/>
              <a:t>Повећана разградња </a:t>
            </a:r>
            <a:r>
              <a:rPr lang="sr-Cyrl-RS" dirty="0" err="1"/>
              <a:t>тромбоцита</a:t>
            </a:r>
            <a:br>
              <a:rPr lang="sr-Cyrl-RS" dirty="0"/>
            </a:br>
            <a:br>
              <a:rPr lang="sr-Cyrl-RS" dirty="0"/>
            </a:br>
            <a:endParaRPr lang="sr-Latn-R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457200" y="1846087"/>
            <a:ext cx="8229600" cy="4525962"/>
          </a:xfrm>
        </p:spPr>
        <p:txBody>
          <a:bodyPr/>
          <a:lstStyle/>
          <a:p>
            <a:r>
              <a:rPr lang="sr-Cyrl-RS" sz="2800" u="sng" dirty="0" err="1"/>
              <a:t>Идиопатски</a:t>
            </a:r>
            <a:r>
              <a:rPr lang="sr-Cyrl-RS" sz="2800" u="sng" dirty="0"/>
              <a:t> (ИТП) </a:t>
            </a:r>
            <a:r>
              <a:rPr lang="sr-Cyrl-RS" sz="2800" dirty="0"/>
              <a:t>– најчешћи, највероватније </a:t>
            </a:r>
            <a:r>
              <a:rPr lang="sr-Cyrl-RS" sz="2800" dirty="0" err="1"/>
              <a:t>имунопосредован</a:t>
            </a:r>
            <a:endParaRPr lang="sr-Cyrl-RS" sz="2800" dirty="0"/>
          </a:p>
          <a:p>
            <a:r>
              <a:rPr lang="sr-Cyrl-RS" sz="2800" u="sng" dirty="0"/>
              <a:t>Имунолошка </a:t>
            </a:r>
            <a:r>
              <a:rPr lang="sr-Cyrl-RS" sz="2800" u="sng" dirty="0" err="1"/>
              <a:t>тромбоцитопенија</a:t>
            </a:r>
            <a:r>
              <a:rPr lang="sr-Cyrl-RS" sz="2800" u="sng" dirty="0"/>
              <a:t> </a:t>
            </a:r>
            <a:r>
              <a:rPr lang="sr-Cyrl-RS" sz="2800" dirty="0"/>
              <a:t>(у току других </a:t>
            </a:r>
            <a:r>
              <a:rPr lang="sr-Cyrl-RS" sz="2800" dirty="0" err="1"/>
              <a:t>аутоимуних</a:t>
            </a:r>
            <a:r>
              <a:rPr lang="sr-Cyrl-RS" sz="2800" dirty="0"/>
              <a:t> манифестација)</a:t>
            </a:r>
          </a:p>
          <a:p>
            <a:r>
              <a:rPr lang="sr-Cyrl-RS" sz="2800" u="sng" dirty="0" err="1"/>
              <a:t>Сензибилизација</a:t>
            </a:r>
            <a:r>
              <a:rPr lang="sr-Cyrl-RS" sz="2800" u="sng" dirty="0"/>
              <a:t> на лек</a:t>
            </a:r>
          </a:p>
          <a:p>
            <a:r>
              <a:rPr lang="sr-Cyrl-RS" sz="2800" u="sng" dirty="0"/>
              <a:t>Инфекције, сепса</a:t>
            </a:r>
          </a:p>
          <a:p>
            <a:r>
              <a:rPr lang="sr-Cyrl-RS" sz="2800" u="sng" dirty="0" err="1"/>
              <a:t>Посттрансфузиона</a:t>
            </a:r>
            <a:r>
              <a:rPr lang="sr-Cyrl-RS" sz="2800" u="sng" dirty="0"/>
              <a:t> пурпура</a:t>
            </a:r>
          </a:p>
          <a:p>
            <a:r>
              <a:rPr lang="sr-Cyrl-RS" sz="2800" u="sng" dirty="0" err="1"/>
              <a:t>Неимунски</a:t>
            </a:r>
            <a:r>
              <a:rPr lang="sr-Cyrl-RS" sz="2800" u="sng" dirty="0"/>
              <a:t> –</a:t>
            </a:r>
            <a:r>
              <a:rPr lang="sr-Cyrl-RS" sz="2800" dirty="0"/>
              <a:t> ТТП, ХУС, ДИК, вештачки залисци, ПНХ, </a:t>
            </a:r>
            <a:r>
              <a:rPr lang="sr-Cyrl-RS" sz="2800" dirty="0" err="1"/>
              <a:t>прееклампсија</a:t>
            </a:r>
            <a:r>
              <a:rPr lang="sr-Cyrl-RS" sz="2800" dirty="0"/>
              <a:t>, ХЕЛЛП синдром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39685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566762"/>
          </a:xfrm>
        </p:spPr>
        <p:txBody>
          <a:bodyPr/>
          <a:lstStyle/>
          <a:p>
            <a:r>
              <a:rPr lang="sr-Cyrl-RS" sz="3200" dirty="0"/>
              <a:t>Лекови као узрочници </a:t>
            </a:r>
            <a:r>
              <a:rPr lang="sr-Cyrl-RS" sz="3200" dirty="0" err="1"/>
              <a:t>тромбоцитопенија</a:t>
            </a:r>
            <a:endParaRPr lang="sr-Latn-RS" sz="3200" dirty="0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4038600" cy="5112742"/>
          </a:xfrm>
        </p:spPr>
        <p:txBody>
          <a:bodyPr/>
          <a:lstStyle/>
          <a:p>
            <a:r>
              <a:rPr lang="sr-Cyrl-RS" sz="2000" dirty="0" err="1"/>
              <a:t>Хепарини</a:t>
            </a:r>
            <a:r>
              <a:rPr lang="sr-Cyrl-RS" sz="2000" dirty="0"/>
              <a:t> - ХИТ (</a:t>
            </a:r>
            <a:r>
              <a:rPr lang="sr-Cyrl-RS" sz="2000" dirty="0" err="1"/>
              <a:t>нефракционисани</a:t>
            </a:r>
            <a:r>
              <a:rPr lang="sr-Cyrl-RS" sz="2000" dirty="0"/>
              <a:t>, </a:t>
            </a:r>
            <a:r>
              <a:rPr lang="sr-Latn-RS" sz="2000" dirty="0"/>
              <a:t>LMWH)</a:t>
            </a:r>
            <a:endParaRPr lang="sr-Cyrl-RS" sz="2000" dirty="0"/>
          </a:p>
          <a:p>
            <a:r>
              <a:rPr lang="sr-Cyrl-RS" sz="2000" dirty="0"/>
              <a:t>Цитостатици</a:t>
            </a:r>
          </a:p>
          <a:p>
            <a:r>
              <a:rPr lang="sr-Cyrl-RS" sz="2000" dirty="0" err="1"/>
              <a:t>Мијелосупресивни</a:t>
            </a:r>
            <a:r>
              <a:rPr lang="sr-Cyrl-RS" sz="2000" dirty="0"/>
              <a:t> лекови</a:t>
            </a:r>
          </a:p>
          <a:p>
            <a:r>
              <a:rPr lang="sr-Cyrl-RS" sz="2000" dirty="0" err="1"/>
              <a:t>Тиазидни</a:t>
            </a:r>
            <a:r>
              <a:rPr lang="sr-Cyrl-RS" sz="2000" dirty="0"/>
              <a:t> </a:t>
            </a:r>
            <a:r>
              <a:rPr lang="sr-Cyrl-RS" sz="2000" dirty="0" err="1"/>
              <a:t>диуретици</a:t>
            </a:r>
            <a:endParaRPr lang="sr-Cyrl-RS" sz="2000" dirty="0"/>
          </a:p>
          <a:p>
            <a:r>
              <a:rPr lang="sr-Cyrl-RS" sz="2000" dirty="0"/>
              <a:t>Етанол</a:t>
            </a:r>
          </a:p>
          <a:p>
            <a:r>
              <a:rPr lang="sr-Cyrl-RS" sz="2000" dirty="0"/>
              <a:t>Естрогени</a:t>
            </a:r>
          </a:p>
          <a:p>
            <a:r>
              <a:rPr lang="sr-Cyrl-RS" sz="2000" dirty="0"/>
              <a:t>Антибиотици (</a:t>
            </a:r>
            <a:r>
              <a:rPr lang="sr-Cyrl-RS" sz="2000" dirty="0" err="1"/>
              <a:t>линезолид</a:t>
            </a:r>
            <a:r>
              <a:rPr lang="sr-Cyrl-RS" sz="2000" dirty="0"/>
              <a:t>, </a:t>
            </a:r>
            <a:r>
              <a:rPr lang="sr-Cyrl-RS" sz="2000" dirty="0" err="1"/>
              <a:t>рифампицин</a:t>
            </a:r>
            <a:r>
              <a:rPr lang="sr-Cyrl-RS" sz="2000" dirty="0"/>
              <a:t>, </a:t>
            </a:r>
            <a:r>
              <a:rPr lang="sr-Cyrl-RS" sz="2000" dirty="0" err="1"/>
              <a:t>сулфонамиди</a:t>
            </a:r>
            <a:r>
              <a:rPr lang="sr-Cyrl-RS" sz="2000" dirty="0"/>
              <a:t>, </a:t>
            </a:r>
            <a:r>
              <a:rPr lang="sr-Cyrl-RS" sz="2000" dirty="0" err="1"/>
              <a:t>ванкомицин</a:t>
            </a:r>
            <a:r>
              <a:rPr lang="sr-Cyrl-RS" sz="2000" dirty="0"/>
              <a:t>)</a:t>
            </a:r>
          </a:p>
          <a:p>
            <a:r>
              <a:rPr lang="sr-Cyrl-RS" sz="2000" dirty="0"/>
              <a:t>Кинин и </a:t>
            </a:r>
            <a:r>
              <a:rPr lang="sr-Cyrl-RS" sz="2000" dirty="0" err="1"/>
              <a:t>кинидин</a:t>
            </a:r>
            <a:endParaRPr lang="sr-Cyrl-RS" sz="2000" dirty="0"/>
          </a:p>
          <a:p>
            <a:pPr marL="0" indent="0">
              <a:buNone/>
            </a:pPr>
            <a:endParaRPr lang="sr-Latn-RS" sz="2000" dirty="0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5112742"/>
          </a:xfrm>
        </p:spPr>
        <p:txBody>
          <a:bodyPr/>
          <a:lstStyle/>
          <a:p>
            <a:r>
              <a:rPr lang="sr-Cyrl-RS" sz="2000" dirty="0"/>
              <a:t>Седативи (</a:t>
            </a:r>
            <a:r>
              <a:rPr lang="sr-Cyrl-RS" sz="2000" dirty="0" err="1"/>
              <a:t>хипнотици</a:t>
            </a:r>
            <a:r>
              <a:rPr lang="sr-Cyrl-RS" sz="2000" dirty="0"/>
              <a:t>, </a:t>
            </a:r>
            <a:r>
              <a:rPr lang="sr-Cyrl-RS" sz="2000" dirty="0" err="1"/>
              <a:t>антиконвулзиви</a:t>
            </a:r>
            <a:r>
              <a:rPr lang="sr-Cyrl-RS" sz="2000" dirty="0"/>
              <a:t>, </a:t>
            </a:r>
            <a:r>
              <a:rPr lang="sr-Cyrl-RS" sz="2000" dirty="0" err="1"/>
              <a:t>карбамазепин</a:t>
            </a:r>
            <a:r>
              <a:rPr lang="sr-Cyrl-RS" sz="2000" dirty="0"/>
              <a:t>)</a:t>
            </a:r>
          </a:p>
          <a:p>
            <a:r>
              <a:rPr lang="sr-Cyrl-RS" sz="2000" dirty="0"/>
              <a:t>Арсеник</a:t>
            </a:r>
          </a:p>
          <a:p>
            <a:r>
              <a:rPr lang="sr-Cyrl-RS" sz="2000" dirty="0"/>
              <a:t>Соли злата</a:t>
            </a:r>
          </a:p>
          <a:p>
            <a:r>
              <a:rPr lang="sr-Cyrl-RS" sz="2000" dirty="0" err="1"/>
              <a:t>Дигитоксин</a:t>
            </a:r>
            <a:endParaRPr lang="sr-Cyrl-RS" sz="2000" dirty="0"/>
          </a:p>
          <a:p>
            <a:r>
              <a:rPr lang="sr-Cyrl-RS" sz="2000" dirty="0" err="1"/>
              <a:t>Метилдопа</a:t>
            </a:r>
            <a:endParaRPr lang="sr-Cyrl-RS" sz="2000" dirty="0"/>
          </a:p>
          <a:p>
            <a:r>
              <a:rPr lang="sr-Cyrl-RS" sz="2000" dirty="0"/>
              <a:t>НСАИЛ (</a:t>
            </a:r>
            <a:r>
              <a:rPr lang="sr-Cyrl-RS" sz="2000" dirty="0" err="1"/>
              <a:t>ацетаминофен</a:t>
            </a:r>
            <a:r>
              <a:rPr lang="sr-Cyrl-RS" sz="2000" dirty="0"/>
              <a:t>, </a:t>
            </a:r>
            <a:r>
              <a:rPr lang="sr-Cyrl-RS" sz="2000" dirty="0" err="1"/>
              <a:t>диклофенак</a:t>
            </a:r>
            <a:r>
              <a:rPr lang="sr-Cyrl-RS" sz="2000" dirty="0"/>
              <a:t>, </a:t>
            </a:r>
            <a:r>
              <a:rPr lang="sr-Cyrl-RS" sz="2000" dirty="0" err="1"/>
              <a:t>напроксен</a:t>
            </a:r>
            <a:r>
              <a:rPr lang="sr-Cyrl-RS" sz="2000" dirty="0"/>
              <a:t>, </a:t>
            </a:r>
            <a:r>
              <a:rPr lang="sr-Cyrl-RS" sz="2000" dirty="0" err="1"/>
              <a:t>ибупрофен</a:t>
            </a:r>
            <a:r>
              <a:rPr lang="sr-Cyrl-RS" sz="2000" dirty="0"/>
              <a:t>)</a:t>
            </a:r>
          </a:p>
          <a:p>
            <a:r>
              <a:rPr lang="sr-Cyrl-RS" sz="2000" dirty="0" err="1"/>
              <a:t>Антитромбоцитни</a:t>
            </a:r>
            <a:r>
              <a:rPr lang="sr-Cyrl-RS" sz="2000" dirty="0"/>
              <a:t> лекови ( аспирин, </a:t>
            </a:r>
            <a:r>
              <a:rPr lang="sr-Cyrl-RS" sz="2000" dirty="0" err="1"/>
              <a:t>абциксимаб</a:t>
            </a:r>
            <a:r>
              <a:rPr lang="sr-Cyrl-RS" sz="2000" dirty="0"/>
              <a:t>, </a:t>
            </a:r>
            <a:r>
              <a:rPr lang="sr-Cyrl-RS" sz="2000" dirty="0" err="1"/>
              <a:t>тирофибан</a:t>
            </a:r>
            <a:r>
              <a:rPr lang="sr-Cyrl-RS" sz="2000" dirty="0"/>
              <a:t>)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96187288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3661</TotalTime>
  <Words>945</Words>
  <Application>Microsoft Office PowerPoint</Application>
  <PresentationFormat>On-screen Show (4:3)</PresentationFormat>
  <Paragraphs>131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Symbol</vt:lpstr>
      <vt:lpstr>Times New Roman</vt:lpstr>
      <vt:lpstr>Default Design</vt:lpstr>
      <vt:lpstr>  Интерпрофесионално образовање Наставна јединица 2   </vt:lpstr>
      <vt:lpstr>PowerPoint Presentation</vt:lpstr>
      <vt:lpstr>PowerPoint Presentation</vt:lpstr>
      <vt:lpstr>PowerPoint Presentation</vt:lpstr>
      <vt:lpstr>PowerPoint Presentation</vt:lpstr>
      <vt:lpstr>Тромбоцитопеније</vt:lpstr>
      <vt:lpstr>Смањена продукција тромбоцита у костној сржи </vt:lpstr>
      <vt:lpstr>Повећана разградња тромбоцита  </vt:lpstr>
      <vt:lpstr>Лекови као узрочници тромбоцитопенија</vt:lpstr>
      <vt:lpstr>Поремећена тромбоцитна расподела</vt:lpstr>
      <vt:lpstr>Клиничка слика</vt:lpstr>
      <vt:lpstr>PowerPoint Presentation</vt:lpstr>
      <vt:lpstr>PowerPoint Presentation</vt:lpstr>
      <vt:lpstr>PowerPoint Presentation</vt:lpstr>
      <vt:lpstr>Тежина тромбоцитопеније</vt:lpstr>
      <vt:lpstr>Лечење тромбоцитопеније</vt:lpstr>
      <vt:lpstr>Индикације за трансфузије тромбоцита</vt:lpstr>
      <vt:lpstr>PowerPoint Presentation</vt:lpstr>
      <vt:lpstr>Тромбоцитопенија у стоматолошкој пракси</vt:lpstr>
      <vt:lpstr>Да ли пацијент користи неке антиагрегационе лекове? </vt:lpstr>
      <vt:lpstr>Уколико пацијент ипак крвари</vt:lpstr>
      <vt:lpstr>Купирање бола код пацијената са тромбоцитопенијом</vt:lpstr>
    </vt:vector>
  </TitlesOfParts>
  <Company>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ivanjovanovic77@gmail.com</cp:lastModifiedBy>
  <cp:revision>247</cp:revision>
  <dcterms:created xsi:type="dcterms:W3CDTF">2007-04-23T19:01:08Z</dcterms:created>
  <dcterms:modified xsi:type="dcterms:W3CDTF">2024-01-28T17:00:15Z</dcterms:modified>
</cp:coreProperties>
</file>